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4" r:id="rId7"/>
    <p:sldId id="268" r:id="rId8"/>
    <p:sldId id="269" r:id="rId9"/>
    <p:sldId id="274" r:id="rId10"/>
    <p:sldId id="270" r:id="rId11"/>
    <p:sldId id="266" r:id="rId12"/>
    <p:sldId id="278" r:id="rId13"/>
    <p:sldId id="279" r:id="rId14"/>
    <p:sldId id="280" r:id="rId15"/>
    <p:sldId id="28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DE4BAA-7CE2-4247-A167-616369712035}" type="datetimeFigureOut">
              <a:rPr lang="ru-RU" smtClean="0"/>
              <a:t>26.04.2011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B08729-F481-472F-9E26-86DE4DD11E29}"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6B08729-F481-472F-9E26-86DE4DD11E29}"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26.04.2011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26.04.2011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transition advTm="2000">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26.04.2011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26.04.2011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advTm="2000">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26.04.2011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advTm="2000">
    <p:wedg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4" name="Picture 8" descr="i?id=51510915-04&amp;tov=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Прямоугольник 4"/>
          <p:cNvSpPr/>
          <p:nvPr/>
        </p:nvSpPr>
        <p:spPr>
          <a:xfrm>
            <a:off x="928662" y="500042"/>
            <a:ext cx="6500858" cy="1477328"/>
          </a:xfrm>
          <a:prstGeom prst="rect">
            <a:avLst/>
          </a:prstGeom>
        </p:spPr>
        <p:txBody>
          <a:bodyPr wrap="square">
            <a:spAutoFit/>
          </a:bodyPr>
          <a:lstStyle/>
          <a:p>
            <a:r>
              <a:rPr lang="ru-RU" b="1" dirty="0" smtClean="0">
                <a:latin typeface="Times New Roman" pitchFamily="18" charset="0"/>
              </a:rPr>
              <a:t>Министерство образования и науки Республики  Татарстан</a:t>
            </a:r>
            <a:br>
              <a:rPr lang="ru-RU" b="1" dirty="0" smtClean="0">
                <a:latin typeface="Times New Roman" pitchFamily="18" charset="0"/>
              </a:rPr>
            </a:br>
            <a:r>
              <a:rPr lang="ru-RU" b="1" dirty="0" smtClean="0">
                <a:latin typeface="Times New Roman" pitchFamily="18" charset="0"/>
              </a:rPr>
              <a:t>МОУ «Иж-Борискинская средняя общеобразовательная школа»</a:t>
            </a:r>
            <a:br>
              <a:rPr lang="ru-RU" b="1" dirty="0" smtClean="0">
                <a:latin typeface="Times New Roman" pitchFamily="18" charset="0"/>
              </a:rPr>
            </a:br>
            <a:r>
              <a:rPr lang="ru-RU" b="1" dirty="0" smtClean="0">
                <a:latin typeface="Times New Roman" pitchFamily="18" charset="0"/>
              </a:rPr>
              <a:t>Спасского муниципального района Республики  Татарстан</a:t>
            </a:r>
            <a:r>
              <a:rPr lang="ru-RU" b="1" dirty="0" smtClean="0">
                <a:solidFill>
                  <a:schemeClr val="accent2"/>
                </a:solidFill>
                <a:latin typeface="Times New Roman" pitchFamily="18" charset="0"/>
              </a:rPr>
              <a:t/>
            </a:r>
            <a:br>
              <a:rPr lang="ru-RU" b="1" dirty="0" smtClean="0">
                <a:solidFill>
                  <a:schemeClr val="accent2"/>
                </a:solidFill>
                <a:latin typeface="Times New Roman" pitchFamily="18" charset="0"/>
              </a:rPr>
            </a:br>
            <a:r>
              <a:rPr lang="ru-RU" dirty="0" smtClean="0"/>
              <a:t> </a:t>
            </a:r>
            <a:endParaRPr lang="ru-RU" dirty="0"/>
          </a:p>
        </p:txBody>
      </p:sp>
      <p:sp>
        <p:nvSpPr>
          <p:cNvPr id="6" name="Прямоугольник 5"/>
          <p:cNvSpPr/>
          <p:nvPr/>
        </p:nvSpPr>
        <p:spPr>
          <a:xfrm>
            <a:off x="857224" y="2143116"/>
            <a:ext cx="6357982" cy="307777"/>
          </a:xfrm>
          <a:prstGeom prst="rect">
            <a:avLst/>
          </a:prstGeom>
        </p:spPr>
        <p:txBody>
          <a:bodyPr wrap="square">
            <a:spAutoFit/>
          </a:bodyPr>
          <a:lstStyle/>
          <a:p>
            <a:pPr algn="ctr">
              <a:spcBef>
                <a:spcPct val="20000"/>
              </a:spcBef>
              <a:buClr>
                <a:schemeClr val="hlink"/>
              </a:buClr>
              <a:buSzPct val="80000"/>
              <a:buFont typeface="Wingdings" pitchFamily="2" charset="2"/>
              <a:buNone/>
            </a:pPr>
            <a:endParaRPr lang="ru-RU" sz="1400" b="1" dirty="0">
              <a:solidFill>
                <a:schemeClr val="accent2"/>
              </a:solidFill>
            </a:endParaRPr>
          </a:p>
        </p:txBody>
      </p:sp>
      <p:sp>
        <p:nvSpPr>
          <p:cNvPr id="8" name="Прямоугольник 7"/>
          <p:cNvSpPr/>
          <p:nvPr/>
        </p:nvSpPr>
        <p:spPr>
          <a:xfrm>
            <a:off x="1857356" y="2786058"/>
            <a:ext cx="5429288" cy="369332"/>
          </a:xfrm>
          <a:prstGeom prst="rect">
            <a:avLst/>
          </a:prstGeom>
        </p:spPr>
        <p:txBody>
          <a:bodyPr wrap="square">
            <a:spAutoFit/>
          </a:bodyPr>
          <a:lstStyle/>
          <a:p>
            <a:r>
              <a:rPr lang="ru-RU" b="1" dirty="0" smtClean="0">
                <a:solidFill>
                  <a:schemeClr val="accent2"/>
                </a:solidFill>
              </a:rPr>
              <a:t>            </a:t>
            </a:r>
            <a:endParaRPr lang="ru-RU" dirty="0"/>
          </a:p>
        </p:txBody>
      </p:sp>
      <p:sp>
        <p:nvSpPr>
          <p:cNvPr id="23553" name="Rectangle 1"/>
          <p:cNvSpPr>
            <a:spLocks noChangeArrowheads="1"/>
          </p:cNvSpPr>
          <p:nvPr/>
        </p:nvSpPr>
        <p:spPr bwMode="auto">
          <a:xfrm>
            <a:off x="0" y="0"/>
            <a:ext cx="63991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Прямоугольник 9"/>
          <p:cNvSpPr/>
          <p:nvPr/>
        </p:nvSpPr>
        <p:spPr>
          <a:xfrm>
            <a:off x="500034" y="3286125"/>
            <a:ext cx="6357966" cy="1384995"/>
          </a:xfrm>
          <a:prstGeom prst="rect">
            <a:avLst/>
          </a:prstGeom>
        </p:spPr>
        <p:txBody>
          <a:bodyPr wrap="square">
            <a:spAutoFit/>
          </a:bodyPr>
          <a:lstStyle/>
          <a:p>
            <a:pPr lvl="0" indent="450850" eaLnBrk="0" fontAlgn="base" hangingPunct="0">
              <a:spcBef>
                <a:spcPct val="0"/>
              </a:spcBef>
              <a:spcAft>
                <a:spcPct val="0"/>
              </a:spcAft>
            </a:pPr>
            <a:r>
              <a:rPr lang="ru-RU" sz="2800" dirty="0" smtClean="0">
                <a:solidFill>
                  <a:srgbClr val="FFFF00"/>
                </a:solidFill>
                <a:latin typeface="Calibri"/>
                <a:ea typeface="Calibri" pitchFamily="34" charset="0"/>
                <a:cs typeface="Times New Roman" pitchFamily="18" charset="0"/>
              </a:rPr>
              <a:t>                   </a:t>
            </a:r>
            <a:r>
              <a:rPr lang="ru-RU" sz="2800" dirty="0" smtClean="0">
                <a:solidFill>
                  <a:srgbClr val="0070C0"/>
                </a:solidFill>
                <a:latin typeface="Calibri"/>
                <a:ea typeface="Calibri" pitchFamily="34" charset="0"/>
                <a:cs typeface="Times New Roman" pitchFamily="18" charset="0"/>
              </a:rPr>
              <a:t>«</a:t>
            </a:r>
            <a:r>
              <a:rPr lang="ru-RU" sz="2800" dirty="0" smtClean="0">
                <a:solidFill>
                  <a:srgbClr val="0070C0"/>
                </a:solidFill>
                <a:latin typeface="Times New Roman" pitchFamily="18" charset="0"/>
                <a:ea typeface="Calibri" pitchFamily="34" charset="0"/>
                <a:cs typeface="Times New Roman" pitchFamily="18" charset="0"/>
              </a:rPr>
              <a:t>Герои Отечества</a:t>
            </a:r>
            <a:r>
              <a:rPr lang="ru-RU" sz="2800" dirty="0" smtClean="0">
                <a:solidFill>
                  <a:srgbClr val="0070C0"/>
                </a:solidFill>
                <a:latin typeface="Times New Roman" pitchFamily="18" charset="0"/>
                <a:ea typeface="Calibri" pitchFamily="34" charset="0"/>
                <a:cs typeface="Times New Roman" pitchFamily="18" charset="0"/>
              </a:rPr>
              <a:t>:</a:t>
            </a:r>
          </a:p>
          <a:p>
            <a:pPr lvl="0" indent="450850" eaLnBrk="0" fontAlgn="base" hangingPunct="0">
              <a:spcBef>
                <a:spcPct val="0"/>
              </a:spcBef>
              <a:spcAft>
                <a:spcPct val="0"/>
              </a:spcAft>
            </a:pPr>
            <a:r>
              <a:rPr lang="ru-RU" sz="2800" dirty="0" smtClean="0">
                <a:solidFill>
                  <a:srgbClr val="FFFF00"/>
                </a:solidFill>
                <a:latin typeface="Times New Roman" pitchFamily="18" charset="0"/>
                <a:ea typeface="Calibri" pitchFamily="34" charset="0"/>
                <a:cs typeface="Times New Roman" pitchFamily="18" charset="0"/>
              </a:rPr>
              <a:t>    </a:t>
            </a:r>
            <a:endParaRPr lang="ru-RU" sz="2800" dirty="0" smtClean="0">
              <a:solidFill>
                <a:srgbClr val="FFFF00"/>
              </a:solidFill>
              <a:latin typeface="Times New Roman" pitchFamily="18" charset="0"/>
              <a:ea typeface="Calibri" pitchFamily="34" charset="0"/>
              <a:cs typeface="Times New Roman" pitchFamily="18" charset="0"/>
            </a:endParaRPr>
          </a:p>
          <a:p>
            <a:pPr lvl="0" indent="450850" eaLnBrk="0" fontAlgn="base" hangingPunct="0">
              <a:spcBef>
                <a:spcPct val="0"/>
              </a:spcBef>
              <a:spcAft>
                <a:spcPct val="0"/>
              </a:spcAft>
            </a:pPr>
            <a:endParaRPr lang="ru-RU" sz="2800" dirty="0" smtClean="0">
              <a:latin typeface="Arial" pitchFamily="34" charset="0"/>
              <a:ea typeface="Calibri" pitchFamily="34" charset="0"/>
              <a:cs typeface="Arial" pitchFamily="34" charset="0"/>
            </a:endParaRPr>
          </a:p>
        </p:txBody>
      </p:sp>
      <p:sp>
        <p:nvSpPr>
          <p:cNvPr id="11" name="Прямоугольник 10"/>
          <p:cNvSpPr/>
          <p:nvPr/>
        </p:nvSpPr>
        <p:spPr>
          <a:xfrm>
            <a:off x="3003558" y="3244334"/>
            <a:ext cx="184731" cy="369332"/>
          </a:xfrm>
          <a:prstGeom prst="rect">
            <a:avLst/>
          </a:prstGeom>
        </p:spPr>
        <p:txBody>
          <a:bodyPr wrap="none">
            <a:spAutoFit/>
          </a:bodyPr>
          <a:lstStyle/>
          <a:p>
            <a:endParaRPr lang="ru-RU" dirty="0"/>
          </a:p>
        </p:txBody>
      </p:sp>
      <p:sp>
        <p:nvSpPr>
          <p:cNvPr id="12" name="Прямоугольник 11"/>
          <p:cNvSpPr/>
          <p:nvPr/>
        </p:nvSpPr>
        <p:spPr>
          <a:xfrm>
            <a:off x="1785918" y="1928802"/>
            <a:ext cx="4786330" cy="1200329"/>
          </a:xfrm>
          <a:prstGeom prst="rect">
            <a:avLst/>
          </a:prstGeom>
        </p:spPr>
        <p:txBody>
          <a:bodyPr wrap="square">
            <a:spAutoFit/>
          </a:bodyPr>
          <a:lstStyle/>
          <a:p>
            <a:pPr algn="ctr">
              <a:spcBef>
                <a:spcPct val="20000"/>
              </a:spcBef>
              <a:buClr>
                <a:schemeClr val="hlink"/>
              </a:buClr>
              <a:buSzPct val="80000"/>
              <a:buFont typeface="Wingdings" pitchFamily="2" charset="2"/>
              <a:buNone/>
            </a:pPr>
            <a:r>
              <a:rPr lang="ru-RU" sz="1400" b="1" dirty="0" smtClean="0">
                <a:solidFill>
                  <a:schemeClr val="accent2"/>
                </a:solidFill>
              </a:rPr>
              <a:t> </a:t>
            </a:r>
            <a:r>
              <a:rPr lang="ru-RU" sz="3600" b="1" dirty="0" smtClean="0">
                <a:solidFill>
                  <a:srgbClr val="0070C0"/>
                </a:solidFill>
              </a:rPr>
              <a:t>исторический реферат</a:t>
            </a:r>
            <a:endParaRPr lang="ru-RU" sz="3600" b="1" dirty="0">
              <a:solidFill>
                <a:srgbClr val="0070C0"/>
              </a:solidFill>
            </a:endParaRPr>
          </a:p>
        </p:txBody>
      </p:sp>
      <p:sp>
        <p:nvSpPr>
          <p:cNvPr id="14" name="Прямоугольник 13"/>
          <p:cNvSpPr/>
          <p:nvPr/>
        </p:nvSpPr>
        <p:spPr>
          <a:xfrm>
            <a:off x="4286248" y="4857760"/>
            <a:ext cx="4000496" cy="1200329"/>
          </a:xfrm>
          <a:prstGeom prst="rect">
            <a:avLst/>
          </a:prstGeom>
        </p:spPr>
        <p:txBody>
          <a:bodyPr wrap="square">
            <a:spAutoFit/>
          </a:bodyPr>
          <a:lstStyle/>
          <a:p>
            <a:pPr lvl="0" indent="450850" fontAlgn="base">
              <a:spcBef>
                <a:spcPct val="0"/>
              </a:spcBef>
              <a:spcAft>
                <a:spcPct val="0"/>
              </a:spcAft>
            </a:pPr>
            <a:r>
              <a:rPr lang="ru-RU" dirty="0" smtClean="0">
                <a:latin typeface="Times New Roman" pitchFamily="18" charset="0"/>
                <a:ea typeface="Calibri" pitchFamily="34" charset="0"/>
                <a:cs typeface="Times New Roman" pitchFamily="18" charset="0"/>
              </a:rPr>
              <a:t>Выполнила: Спиридонова Мария,</a:t>
            </a:r>
            <a:endParaRPr lang="ru-RU" dirty="0" smtClean="0">
              <a:latin typeface="Arial" pitchFamily="34" charset="0"/>
              <a:cs typeface="Arial" pitchFamily="34" charset="0"/>
            </a:endParaRPr>
          </a:p>
          <a:p>
            <a:pPr lvl="0" indent="450850" eaLnBrk="0" fontAlgn="base" hangingPunct="0">
              <a:spcBef>
                <a:spcPct val="0"/>
              </a:spcBef>
              <a:spcAft>
                <a:spcPct val="0"/>
              </a:spcAft>
            </a:pPr>
            <a:r>
              <a:rPr lang="ru-RU" dirty="0" smtClean="0">
                <a:latin typeface="Times New Roman" pitchFamily="18" charset="0"/>
                <a:ea typeface="Calibri" pitchFamily="34" charset="0"/>
                <a:cs typeface="Times New Roman" pitchFamily="18" charset="0"/>
              </a:rPr>
              <a:t>       Обучающаяся 8-ого класса</a:t>
            </a:r>
            <a:endParaRPr lang="ru-RU" dirty="0" smtClean="0">
              <a:latin typeface="Arial" pitchFamily="34" charset="0"/>
              <a:cs typeface="Arial" pitchFamily="34" charset="0"/>
            </a:endParaRPr>
          </a:p>
          <a:p>
            <a:pPr lvl="0" indent="450850" eaLnBrk="0" fontAlgn="base" hangingPunct="0">
              <a:spcBef>
                <a:spcPct val="0"/>
              </a:spcBef>
              <a:spcAft>
                <a:spcPct val="0"/>
              </a:spcAft>
            </a:pPr>
            <a:r>
              <a:rPr lang="ru-RU" dirty="0" smtClean="0">
                <a:latin typeface="Times New Roman" pitchFamily="18" charset="0"/>
                <a:ea typeface="Calibri" pitchFamily="34" charset="0"/>
                <a:cs typeface="Times New Roman" pitchFamily="18" charset="0"/>
              </a:rPr>
              <a:t>Руководитель: Мокшина З.Б., </a:t>
            </a:r>
            <a:endParaRPr lang="ru-RU" dirty="0" smtClean="0">
              <a:latin typeface="Arial" pitchFamily="34" charset="0"/>
              <a:cs typeface="Arial" pitchFamily="34" charset="0"/>
            </a:endParaRPr>
          </a:p>
          <a:p>
            <a:pPr lvl="0" indent="450850" eaLnBrk="0" fontAlgn="base" hangingPunct="0">
              <a:spcBef>
                <a:spcPct val="0"/>
              </a:spcBef>
              <a:spcAft>
                <a:spcPct val="0"/>
              </a:spcAft>
            </a:pPr>
            <a:r>
              <a:rPr lang="ru-RU" dirty="0" smtClean="0">
                <a:latin typeface="Times New Roman" pitchFamily="18" charset="0"/>
                <a:ea typeface="Calibri" pitchFamily="34" charset="0"/>
                <a:cs typeface="Times New Roman" pitchFamily="18" charset="0"/>
              </a:rPr>
              <a:t>                       Учитель истории   </a:t>
            </a:r>
            <a:endParaRPr lang="ru-RU" dirty="0" smtClean="0">
              <a:latin typeface="Arial" pitchFamily="34" charset="0"/>
              <a:cs typeface="Arial" pitchFamily="34" charset="0"/>
            </a:endParaRPr>
          </a:p>
        </p:txBody>
      </p:sp>
      <p:sp>
        <p:nvSpPr>
          <p:cNvPr id="13" name="Прямоугольник 12"/>
          <p:cNvSpPr/>
          <p:nvPr/>
        </p:nvSpPr>
        <p:spPr>
          <a:xfrm>
            <a:off x="500034" y="3857628"/>
            <a:ext cx="7429552" cy="523220"/>
          </a:xfrm>
          <a:prstGeom prst="rect">
            <a:avLst/>
          </a:prstGeom>
        </p:spPr>
        <p:txBody>
          <a:bodyPr wrap="square">
            <a:spAutoFit/>
          </a:bodyPr>
          <a:lstStyle/>
          <a:p>
            <a:r>
              <a:rPr lang="ru-RU" sz="2800" b="1" dirty="0" smtClean="0">
                <a:solidFill>
                  <a:srgbClr val="0070C0"/>
                </a:solidFill>
                <a:latin typeface="Times New Roman" pitchFamily="18" charset="0"/>
                <a:ea typeface="Calibri" pitchFamily="34" charset="0"/>
                <a:cs typeface="Times New Roman" pitchFamily="18" charset="0"/>
              </a:rPr>
              <a:t>            </a:t>
            </a:r>
            <a:r>
              <a:rPr lang="ru-RU" sz="2800" dirty="0" smtClean="0">
                <a:solidFill>
                  <a:srgbClr val="0070C0"/>
                </a:solidFill>
                <a:latin typeface="Times New Roman" pitchFamily="18" charset="0"/>
                <a:ea typeface="Calibri" pitchFamily="34" charset="0"/>
                <a:cs typeface="Times New Roman" pitchFamily="18" charset="0"/>
              </a:rPr>
              <a:t>Герои </a:t>
            </a:r>
            <a:r>
              <a:rPr lang="ru-RU" sz="2800" dirty="0" smtClean="0">
                <a:solidFill>
                  <a:srgbClr val="0070C0"/>
                </a:solidFill>
                <a:latin typeface="Times New Roman" pitchFamily="18" charset="0"/>
                <a:ea typeface="Calibri" pitchFamily="34" charset="0"/>
                <a:cs typeface="Times New Roman" pitchFamily="18" charset="0"/>
              </a:rPr>
              <a:t>войн и морских </a:t>
            </a:r>
            <a:r>
              <a:rPr lang="ru-RU" sz="2800" dirty="0" smtClean="0">
                <a:solidFill>
                  <a:srgbClr val="0070C0"/>
                </a:solidFill>
                <a:latin typeface="Times New Roman" pitchFamily="18" charset="0"/>
                <a:ea typeface="Calibri" pitchFamily="34" charset="0"/>
                <a:cs typeface="Times New Roman" pitchFamily="18" charset="0"/>
              </a:rPr>
              <a:t>сражений»</a:t>
            </a:r>
            <a:endParaRPr lang="ru-RU" sz="2800" dirty="0">
              <a:solidFill>
                <a:srgbClr val="0070C0"/>
              </a:solidFill>
            </a:endParaRPr>
          </a:p>
        </p:txBody>
      </p:sp>
    </p:spTree>
  </p:cSld>
  <p:clrMapOvr>
    <a:masterClrMapping/>
  </p:clrMapOvr>
  <p:transition advTm="2000">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85720" y="142852"/>
            <a:ext cx="8643998" cy="1143008"/>
          </a:xfrm>
        </p:spPr>
        <p:txBody>
          <a:bodyPr/>
          <a:lstStyle/>
          <a:p>
            <a:r>
              <a:rPr lang="ru-RU" sz="4000" dirty="0" smtClean="0"/>
              <a:t/>
            </a:r>
            <a:br>
              <a:rPr lang="ru-RU" sz="4000" dirty="0" smtClean="0"/>
            </a:br>
            <a:r>
              <a:rPr lang="ru-RU" sz="4000" dirty="0" smtClean="0"/>
              <a:t> </a:t>
            </a:r>
            <a:r>
              <a:rPr lang="ru-RU" sz="3600" dirty="0" smtClean="0"/>
              <a:t>ГЛАВА </a:t>
            </a:r>
            <a:r>
              <a:rPr lang="en-US" sz="3600" dirty="0" smtClean="0"/>
              <a:t>III</a:t>
            </a:r>
            <a:r>
              <a:rPr lang="ru-RU" sz="3600" dirty="0" smtClean="0"/>
              <a:t>. </a:t>
            </a:r>
            <a:r>
              <a:rPr lang="ru-RU" sz="3600" dirty="0" smtClean="0"/>
              <a:t>Речники Татарии-фронту</a:t>
            </a:r>
            <a:endParaRPr lang="ru-RU" sz="3600" dirty="0"/>
          </a:p>
        </p:txBody>
      </p:sp>
      <p:sp>
        <p:nvSpPr>
          <p:cNvPr id="6" name="Текст 5"/>
          <p:cNvSpPr>
            <a:spLocks noGrp="1"/>
          </p:cNvSpPr>
          <p:nvPr>
            <p:ph type="body" idx="1"/>
          </p:nvPr>
        </p:nvSpPr>
        <p:spPr>
          <a:xfrm>
            <a:off x="2786050" y="1714488"/>
            <a:ext cx="5943592" cy="4429156"/>
          </a:xfrm>
        </p:spPr>
        <p:txBody>
          <a:bodyPr>
            <a:normAutofit fontScale="92500" lnSpcReduction="10000"/>
          </a:bodyPr>
          <a:lstStyle/>
          <a:p>
            <a:r>
              <a:rPr lang="ru-RU" b="1" dirty="0" smtClean="0"/>
              <a:t>С </a:t>
            </a:r>
            <a:r>
              <a:rPr lang="ru-RU" b="1" dirty="0" smtClean="0"/>
              <a:t>первых же дней войны речники пристани Казань начали перестраивать свою работу, подчиняя все интересам фронта, задачам разгрома врага.</a:t>
            </a:r>
          </a:p>
          <a:p>
            <a:r>
              <a:rPr lang="ru-RU" b="1" dirty="0" smtClean="0"/>
              <a:t>Казань стала важным транзитным пунктом переброски эвакуированных предприятий и населения. Ежедневно из Прибалтики, Украины, Москвы прибывало 2-3 железнодорожных эшелона с эвакуированными, которых пароходы «Спартак», «Володарский», «3 Интернационал» и другие перевозили на Каму. На пассажирских пароходах команды обеспечивали эвакуированных продуктами питания, а на пристанях - кипяченой водой</a:t>
            </a:r>
          </a:p>
          <a:p>
            <a:endParaRPr lang="ru-RU" dirty="0" smtClean="0"/>
          </a:p>
          <a:p>
            <a:endParaRPr lang="ru-RU" dirty="0"/>
          </a:p>
        </p:txBody>
      </p:sp>
      <p:pic>
        <p:nvPicPr>
          <p:cNvPr id="4" name="Содержимое 3"/>
          <p:cNvPicPr>
            <a:picLocks noGrp="1"/>
          </p:cNvPicPr>
          <p:nvPr>
            <p:ph idx="4294967295"/>
          </p:nvPr>
        </p:nvPicPr>
        <p:blipFill>
          <a:blip r:embed="rId2" cstate="print"/>
          <a:srcRect/>
          <a:stretch>
            <a:fillRect/>
          </a:stretch>
        </p:blipFill>
        <p:spPr bwMode="auto">
          <a:xfrm>
            <a:off x="0" y="1785938"/>
            <a:ext cx="2500313" cy="3714750"/>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214282" y="214290"/>
            <a:ext cx="8472518" cy="1000132"/>
          </a:xfrm>
        </p:spPr>
        <p:txBody>
          <a:bodyPr/>
          <a:lstStyle/>
          <a:p>
            <a:r>
              <a:rPr lang="ru-RU" dirty="0" smtClean="0"/>
              <a:t/>
            </a:r>
            <a:br>
              <a:rPr lang="ru-RU" dirty="0" smtClean="0"/>
            </a:br>
            <a:r>
              <a:rPr lang="ru-RU" sz="3600" dirty="0" smtClean="0"/>
              <a:t> ГЛАВА </a:t>
            </a:r>
            <a:r>
              <a:rPr lang="en-US" sz="3600" dirty="0" smtClean="0"/>
              <a:t>IV</a:t>
            </a:r>
            <a:r>
              <a:rPr lang="ru-RU" sz="3600" dirty="0" smtClean="0"/>
              <a:t>. О речниках Чистополя</a:t>
            </a:r>
            <a:endParaRPr lang="ru-RU" sz="3600" dirty="0"/>
          </a:p>
        </p:txBody>
      </p:sp>
      <p:sp>
        <p:nvSpPr>
          <p:cNvPr id="8" name="Текст 7"/>
          <p:cNvSpPr>
            <a:spLocks noGrp="1"/>
          </p:cNvSpPr>
          <p:nvPr>
            <p:ph type="body" idx="1"/>
          </p:nvPr>
        </p:nvSpPr>
        <p:spPr>
          <a:xfrm>
            <a:off x="3500430" y="1357298"/>
            <a:ext cx="5186370" cy="3714776"/>
          </a:xfrm>
        </p:spPr>
        <p:txBody>
          <a:bodyPr>
            <a:normAutofit fontScale="92500"/>
          </a:bodyPr>
          <a:lstStyle/>
          <a:p>
            <a:r>
              <a:rPr lang="ru-RU" dirty="0" smtClean="0"/>
              <a:t>К навигации 1941 года флот, приписанный к Чистопольскому судоремонтному заводу, насчитывал более десятка судов, 5 новых грузовых теплоходов, построенных незадолго до войны на заводе «Красное Сормово» в городе Горький. С первых дней войны почти все суда были переброшены на перевозку военных грузов, эвакуацию предприятий и жителей оккупированных районов страны. Часть пассажирских судов переоборудовали под госпитали.</a:t>
            </a:r>
            <a:endParaRPr lang="ru-RU" dirty="0"/>
          </a:p>
        </p:txBody>
      </p:sp>
      <p:pic>
        <p:nvPicPr>
          <p:cNvPr id="6" name="Содержимое 5"/>
          <p:cNvPicPr>
            <a:picLocks noGrp="1"/>
          </p:cNvPicPr>
          <p:nvPr>
            <p:ph idx="4294967295"/>
          </p:nvPr>
        </p:nvPicPr>
        <p:blipFill>
          <a:blip r:embed="rId2" cstate="print"/>
          <a:srcRect/>
          <a:stretch>
            <a:fillRect/>
          </a:stretch>
        </p:blipFill>
        <p:spPr bwMode="auto">
          <a:xfrm>
            <a:off x="0" y="1785938"/>
            <a:ext cx="2928938" cy="3000375"/>
          </a:xfrm>
          <a:prstGeom prst="rect">
            <a:avLst/>
          </a:prstGeom>
          <a:noFill/>
          <a:ln w="9525">
            <a:noFill/>
            <a:miter lim="800000"/>
            <a:headEnd/>
            <a:tailEnd/>
          </a:ln>
        </p:spPr>
      </p:pic>
      <p:sp>
        <p:nvSpPr>
          <p:cNvPr id="5" name="Прямоугольник 4"/>
          <p:cNvSpPr/>
          <p:nvPr/>
        </p:nvSpPr>
        <p:spPr>
          <a:xfrm>
            <a:off x="3879983" y="3244334"/>
            <a:ext cx="300082" cy="369332"/>
          </a:xfrm>
          <a:prstGeom prst="rect">
            <a:avLst/>
          </a:prstGeom>
        </p:spPr>
        <p:txBody>
          <a:bodyPr wrap="none">
            <a:spAutoFit/>
          </a:bodyPr>
          <a:lstStyle/>
          <a:p>
            <a:r>
              <a:rPr lang="ru-RU" b="1" dirty="0" smtClean="0"/>
              <a:t>. </a:t>
            </a:r>
            <a:endParaRPr lang="ru-RU" dirty="0"/>
          </a:p>
        </p:txBody>
      </p:sp>
    </p:spTree>
  </p:cSld>
  <p:clrMapOvr>
    <a:masterClrMapping/>
  </p:clrMapOvr>
  <p:transition advTm="2000">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71472" y="285728"/>
            <a:ext cx="8115328" cy="785818"/>
          </a:xfrm>
        </p:spPr>
        <p:txBody>
          <a:bodyPr/>
          <a:lstStyle/>
          <a:p>
            <a:r>
              <a:rPr lang="ru-RU" sz="3600" dirty="0" smtClean="0"/>
              <a:t>      ГЛАВА </a:t>
            </a:r>
            <a:r>
              <a:rPr lang="en-US" sz="3600" dirty="0" smtClean="0"/>
              <a:t>V</a:t>
            </a:r>
            <a:r>
              <a:rPr lang="ru-RU" sz="3600" dirty="0" smtClean="0"/>
              <a:t>.  Подвиг «Татарии</a:t>
            </a:r>
            <a:r>
              <a:rPr lang="ru-RU" sz="3600" dirty="0" smtClean="0"/>
              <a:t>»</a:t>
            </a:r>
            <a:endParaRPr lang="ru-RU" sz="3600" dirty="0"/>
          </a:p>
        </p:txBody>
      </p:sp>
      <p:sp>
        <p:nvSpPr>
          <p:cNvPr id="6" name="Текст 5"/>
          <p:cNvSpPr>
            <a:spLocks noGrp="1"/>
          </p:cNvSpPr>
          <p:nvPr>
            <p:ph type="body" idx="1"/>
          </p:nvPr>
        </p:nvSpPr>
        <p:spPr>
          <a:xfrm>
            <a:off x="1600200" y="1214422"/>
            <a:ext cx="7086600" cy="2000264"/>
          </a:xfrm>
        </p:spPr>
        <p:txBody>
          <a:bodyPr>
            <a:noAutofit/>
          </a:bodyPr>
          <a:lstStyle/>
          <a:p>
            <a:r>
              <a:rPr lang="ru-RU" dirty="0" smtClean="0"/>
              <a:t>Один из рейсов теплохода «Татария» для 17 членов его экипажа и нескольких сотен (точное число их неизвестно - от 1500 до 2500 человек) красноармейцев стал роковым. Караваны судов двигались по Волге только в светлое время суток, так как вражеская авиация ночами буквально «утюжила» фарватер, усеивая его минами. А с рассветом караваны двигались вновь. Некоторые бакенщики переставляли бакены за ночь так, чтобы я об идущее судно не напоролось на мину. Но были и такие, которые  засекали места сброса мин и на своих лодках выплывали на встречу судну, предупреждая об опасности.</a:t>
            </a:r>
            <a:endParaRPr lang="ru-RU" dirty="0"/>
          </a:p>
        </p:txBody>
      </p:sp>
    </p:spTree>
  </p:cSld>
  <p:clrMapOvr>
    <a:masterClrMapping/>
  </p:clrMapOvr>
  <p:transition advTm="2000">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7829576" cy="1285860"/>
          </a:xfrm>
        </p:spPr>
        <p:txBody>
          <a:bodyPr/>
          <a:lstStyle/>
          <a:p>
            <a:r>
              <a:rPr lang="ru-RU" dirty="0" smtClean="0"/>
              <a:t>        </a:t>
            </a:r>
            <a:r>
              <a:rPr lang="ru-RU" sz="3600" dirty="0" smtClean="0"/>
              <a:t>    Заключение</a:t>
            </a:r>
            <a:endParaRPr lang="ru-RU" sz="3600" dirty="0"/>
          </a:p>
        </p:txBody>
      </p:sp>
      <p:sp>
        <p:nvSpPr>
          <p:cNvPr id="5" name="Текст 4"/>
          <p:cNvSpPr>
            <a:spLocks noGrp="1"/>
          </p:cNvSpPr>
          <p:nvPr>
            <p:ph type="body" idx="1"/>
          </p:nvPr>
        </p:nvSpPr>
        <p:spPr>
          <a:xfrm>
            <a:off x="2857488" y="1357298"/>
            <a:ext cx="5829312" cy="5500702"/>
          </a:xfrm>
        </p:spPr>
        <p:txBody>
          <a:bodyPr>
            <a:noAutofit/>
          </a:bodyPr>
          <a:lstStyle/>
          <a:p>
            <a:r>
              <a:rPr lang="ru-RU" dirty="0" smtClean="0"/>
              <a:t>Вся многовековая истории показывает, что патриотизм издревле является иммунной системой народа России и отдельно взятого человека. Наша Родина является колыбелью массового героизма.</a:t>
            </a:r>
          </a:p>
          <a:p>
            <a:r>
              <a:rPr lang="ru-RU" dirty="0" smtClean="0"/>
              <a:t>У каждого из героев была своя война. Пройдут годы. Будут написаны новые исторические труды о войне, открыты новые документы, писатели напишут новые произведения о том времени и тех людях. Но ничто уже не вернет утраченную живую человеческую память о пережитом. На основании нашего исследования следует сделать вывод о том, что именно из-за героизма и патриотизма простых моряков произошла победа в Великой Отечественной войне.</a:t>
            </a:r>
            <a:endParaRPr lang="ru-RU" dirty="0"/>
          </a:p>
        </p:txBody>
      </p:sp>
      <p:pic>
        <p:nvPicPr>
          <p:cNvPr id="4" name="Содержимое 3"/>
          <p:cNvPicPr>
            <a:picLocks noGrp="1"/>
          </p:cNvPicPr>
          <p:nvPr>
            <p:ph idx="4294967295"/>
          </p:nvPr>
        </p:nvPicPr>
        <p:blipFill>
          <a:blip r:embed="rId2" cstate="print"/>
          <a:srcRect/>
          <a:stretch>
            <a:fillRect/>
          </a:stretch>
        </p:blipFill>
        <p:spPr bwMode="auto">
          <a:xfrm>
            <a:off x="214282" y="2143116"/>
            <a:ext cx="2643182" cy="3286137"/>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Используемая литература.</a:t>
            </a:r>
            <a:endParaRPr lang="ru-RU" sz="3600" dirty="0"/>
          </a:p>
        </p:txBody>
      </p:sp>
      <p:sp>
        <p:nvSpPr>
          <p:cNvPr id="3" name="Содержимое 2"/>
          <p:cNvSpPr>
            <a:spLocks noGrp="1"/>
          </p:cNvSpPr>
          <p:nvPr>
            <p:ph idx="1"/>
          </p:nvPr>
        </p:nvSpPr>
        <p:spPr/>
        <p:txBody>
          <a:bodyPr/>
          <a:lstStyle/>
          <a:p>
            <a:r>
              <a:rPr lang="ru-RU" dirty="0" smtClean="0"/>
              <a:t>1. Архивы семьи А.К. Абдрахмановых</a:t>
            </a:r>
          </a:p>
          <a:p>
            <a:r>
              <a:rPr lang="ru-RU" dirty="0" smtClean="0"/>
              <a:t>2. Архивы семьи Егоровой (Ясимановой)</a:t>
            </a:r>
          </a:p>
          <a:p>
            <a:r>
              <a:rPr lang="ru-RU" dirty="0" smtClean="0"/>
              <a:t>3. Архивы семьи А.Я. Кокориной</a:t>
            </a:r>
          </a:p>
          <a:p>
            <a:r>
              <a:rPr lang="ru-RU" dirty="0" smtClean="0"/>
              <a:t>4. Архивы семьи </a:t>
            </a:r>
            <a:r>
              <a:rPr lang="ru-RU" dirty="0" err="1" smtClean="0"/>
              <a:t>Равилова</a:t>
            </a:r>
            <a:endParaRPr lang="ru-RU" dirty="0" smtClean="0"/>
          </a:p>
          <a:p>
            <a:r>
              <a:rPr lang="ru-RU" dirty="0" smtClean="0"/>
              <a:t>5. В боях и походах- Казань: Татарское книжное издательство, 1985-286</a:t>
            </a:r>
          </a:p>
          <a:p>
            <a:r>
              <a:rPr lang="ru-RU" dirty="0" smtClean="0"/>
              <a:t>6. Герои татарского народа- Казань: Тат. книжн. </a:t>
            </a:r>
            <a:r>
              <a:rPr lang="ru-RU" dirty="0" err="1" smtClean="0"/>
              <a:t>издат</a:t>
            </a:r>
            <a:r>
              <a:rPr lang="ru-RU" dirty="0" smtClean="0"/>
              <a:t>., 2006-200 с</a:t>
            </a:r>
          </a:p>
          <a:p>
            <a:pPr>
              <a:buNone/>
            </a:pPr>
            <a:endParaRPr lang="ru-RU" dirty="0"/>
          </a:p>
        </p:txBody>
      </p:sp>
    </p:spTree>
  </p:cSld>
  <p:clrMapOvr>
    <a:masterClrMapping/>
  </p:clrMapOvr>
  <p:transition advTm="2000">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69072"/>
          </a:xfrm>
        </p:spPr>
        <p:txBody>
          <a:bodyPr/>
          <a:lstStyle/>
          <a:p>
            <a:r>
              <a:rPr lang="en-US" sz="4400" dirty="0" smtClean="0"/>
              <a:t>     </a:t>
            </a:r>
            <a:r>
              <a:rPr lang="ru-RU" sz="4400" dirty="0" smtClean="0"/>
              <a:t>Спасибо за внимание</a:t>
            </a: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en-US" dirty="0" smtClean="0"/>
              <a:t>                          </a:t>
            </a:r>
            <a:r>
              <a:rPr lang="en-US" sz="2800" dirty="0" smtClean="0"/>
              <a:t>masha-rashin@mail.ru</a:t>
            </a:r>
            <a:endParaRPr lang="ru-RU" sz="2800" dirty="0"/>
          </a:p>
        </p:txBody>
      </p:sp>
    </p:spTree>
  </p:cSld>
  <p:clrMapOvr>
    <a:masterClrMapping/>
  </p:clrMapOvr>
  <p:transition advTm="200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Picture 5" descr="i?id=70521726-05&amp;tov=6"/>
          <p:cNvPicPr>
            <a:picLocks noGrp="1" noChangeAspect="1" noChangeArrowheads="1"/>
          </p:cNvPicPr>
          <p:nvPr>
            <p:ph idx="1"/>
          </p:nvPr>
        </p:nvPicPr>
        <p:blipFill>
          <a:blip r:embed="rId2">
            <a:lum bright="42000"/>
          </a:blip>
          <a:srcRect/>
          <a:stretch>
            <a:fillRect/>
          </a:stretch>
        </p:blipFill>
        <p:spPr bwMode="auto">
          <a:xfrm>
            <a:off x="0" y="0"/>
            <a:ext cx="9144000" cy="6858000"/>
          </a:xfrm>
          <a:prstGeom prst="rect">
            <a:avLst/>
          </a:prstGeom>
          <a:noFill/>
          <a:ln w="9525">
            <a:noFill/>
            <a:miter lim="800000"/>
            <a:headEnd/>
            <a:tailEnd/>
          </a:ln>
        </p:spPr>
      </p:pic>
      <p:sp>
        <p:nvSpPr>
          <p:cNvPr id="7" name="Прямоугольник 6"/>
          <p:cNvSpPr/>
          <p:nvPr/>
        </p:nvSpPr>
        <p:spPr>
          <a:xfrm>
            <a:off x="2428860" y="500042"/>
            <a:ext cx="5000660" cy="769441"/>
          </a:xfrm>
          <a:prstGeom prst="rect">
            <a:avLst/>
          </a:prstGeom>
        </p:spPr>
        <p:txBody>
          <a:bodyPr wrap="square">
            <a:spAutoFit/>
          </a:bodyPr>
          <a:lstStyle/>
          <a:p>
            <a:r>
              <a:rPr lang="ru-RU" sz="4400" b="1" dirty="0" smtClean="0">
                <a:solidFill>
                  <a:schemeClr val="bg1"/>
                </a:solidFill>
                <a:latin typeface="Times New Roman" pitchFamily="18" charset="0"/>
              </a:rPr>
              <a:t>Оглавление</a:t>
            </a:r>
            <a:r>
              <a:rPr lang="ru-RU" sz="1200" dirty="0" smtClean="0"/>
              <a:t> </a:t>
            </a:r>
            <a:endParaRPr lang="ru-RU" dirty="0"/>
          </a:p>
        </p:txBody>
      </p:sp>
      <p:pic>
        <p:nvPicPr>
          <p:cNvPr id="8" name="Рисунок 7"/>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0" name="Прямоугольник 9"/>
          <p:cNvSpPr/>
          <p:nvPr/>
        </p:nvSpPr>
        <p:spPr>
          <a:xfrm>
            <a:off x="2143108" y="0"/>
            <a:ext cx="5000660" cy="923330"/>
          </a:xfrm>
          <a:prstGeom prst="rect">
            <a:avLst/>
          </a:prstGeom>
        </p:spPr>
        <p:txBody>
          <a:bodyPr wrap="square">
            <a:spAutoFit/>
          </a:bodyPr>
          <a:lstStyle/>
          <a:p>
            <a:r>
              <a:rPr lang="ru-RU" sz="5400" b="1" dirty="0" smtClean="0">
                <a:solidFill>
                  <a:schemeClr val="tx1">
                    <a:lumMod val="95000"/>
                    <a:lumOff val="5000"/>
                  </a:schemeClr>
                </a:solidFill>
                <a:latin typeface="Times New Roman" pitchFamily="18" charset="0"/>
              </a:rPr>
              <a:t>Оглавление</a:t>
            </a:r>
            <a:endParaRPr lang="ru-RU" sz="5400" dirty="0">
              <a:solidFill>
                <a:schemeClr val="tx1">
                  <a:lumMod val="95000"/>
                  <a:lumOff val="5000"/>
                </a:schemeClr>
              </a:solidFill>
            </a:endParaRPr>
          </a:p>
        </p:txBody>
      </p:sp>
      <p:sp>
        <p:nvSpPr>
          <p:cNvPr id="11" name="Стрелка вниз 10"/>
          <p:cNvSpPr/>
          <p:nvPr/>
        </p:nvSpPr>
        <p:spPr>
          <a:xfrm>
            <a:off x="5643570" y="1214422"/>
            <a:ext cx="71438" cy="714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529" name="Rectangle 1"/>
          <p:cNvSpPr>
            <a:spLocks noChangeArrowheads="1"/>
          </p:cNvSpPr>
          <p:nvPr/>
        </p:nvSpPr>
        <p:spPr bwMode="auto">
          <a:xfrm>
            <a:off x="2143108" y="2786058"/>
            <a:ext cx="4211409"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fontAlgn="base">
              <a:spcBef>
                <a:spcPct val="0"/>
              </a:spcBef>
              <a:spcAft>
                <a:spcPct val="0"/>
              </a:spcAft>
            </a:pPr>
            <a:r>
              <a:rPr lang="ru-RU" sz="1400" dirty="0" smtClean="0">
                <a:latin typeface="Times New Roman" pitchFamily="18" charset="0"/>
                <a:ea typeface="Calibri" pitchFamily="34" charset="0"/>
                <a:cs typeface="Times New Roman" pitchFamily="18" charset="0"/>
              </a:rPr>
              <a:t>10</a:t>
            </a:r>
            <a:endParaRPr lang="ru-RU" sz="800" dirty="0" smtClean="0">
              <a:latin typeface="Arial" pitchFamily="34" charset="0"/>
              <a:cs typeface="Arial" pitchFamily="34" charset="0"/>
            </a:endParaRPr>
          </a:p>
        </p:txBody>
      </p:sp>
      <p:sp>
        <p:nvSpPr>
          <p:cNvPr id="12" name="Прямоугольник 11"/>
          <p:cNvSpPr/>
          <p:nvPr/>
        </p:nvSpPr>
        <p:spPr>
          <a:xfrm>
            <a:off x="642910" y="1142984"/>
            <a:ext cx="8286808" cy="4524315"/>
          </a:xfrm>
          <a:prstGeom prst="rect">
            <a:avLst/>
          </a:prstGeom>
        </p:spPr>
        <p:txBody>
          <a:bodyPr wrap="square">
            <a:spAutoFit/>
          </a:bodyPr>
          <a:lstStyle/>
          <a:p>
            <a:pPr lvl="0" indent="450850" fontAlgn="base">
              <a:spcBef>
                <a:spcPct val="0"/>
              </a:spcBef>
              <a:spcAft>
                <a:spcPct val="0"/>
              </a:spcAft>
            </a:pPr>
            <a:r>
              <a:rPr lang="ru-RU" sz="2400" dirty="0" smtClean="0">
                <a:latin typeface="Times New Roman" pitchFamily="18" charset="0"/>
                <a:ea typeface="Calibri" pitchFamily="34" charset="0"/>
                <a:cs typeface="Times New Roman" pitchFamily="18" charset="0"/>
              </a:rPr>
              <a:t>Введение</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3</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Глава 1. В боях и походах</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5</a:t>
            </a:r>
            <a:endParaRPr lang="ru-RU" sz="2400" dirty="0" smtClean="0">
              <a:latin typeface="Arial" pitchFamily="34" charset="0"/>
              <a:cs typeface="Arial" pitchFamily="34" charset="0"/>
            </a:endParaRPr>
          </a:p>
          <a:p>
            <a:pPr indent="450850" eaLnBrk="0" fontAlgn="base" hangingPunct="0">
              <a:spcBef>
                <a:spcPct val="0"/>
              </a:spcBef>
              <a:spcAft>
                <a:spcPct val="0"/>
              </a:spcAft>
            </a:pPr>
            <a:r>
              <a:rPr lang="ru-RU" sz="2400" dirty="0" smtClean="0"/>
              <a:t> </a:t>
            </a:r>
            <a:r>
              <a:rPr lang="ru-RU" sz="2400" dirty="0" smtClean="0">
                <a:latin typeface="Times New Roman" pitchFamily="18" charset="0"/>
                <a:ea typeface="Calibri" pitchFamily="34" charset="0"/>
                <a:cs typeface="Times New Roman" pitchFamily="18" charset="0"/>
              </a:rPr>
              <a:t>1.1.Начало войны</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5</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1.2.Боевое крещение</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5</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1.3.На подступах к Днепру</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6</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1.4.На Волге у Сталинграда</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8</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Глава 2. Вечная память героям- морякам …………10                </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Глава 3. Речники Татарии-Фронту</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14</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Глава 4. О речниках Чистополя</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18</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Глава 5. Подвиг Татарии</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……………...23</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Заключение </a:t>
            </a:r>
            <a:r>
              <a:rPr lang="ru-RU" sz="2400" dirty="0" smtClean="0">
                <a:latin typeface="Calibri"/>
                <a:ea typeface="Calibri" pitchFamily="34" charset="0"/>
                <a:cs typeface="Times New Roman" pitchFamily="18" charset="0"/>
              </a:rPr>
              <a:t>……………………………………</a:t>
            </a:r>
            <a:r>
              <a:rPr lang="ru-RU" sz="2400" dirty="0" smtClean="0">
                <a:latin typeface="Times New Roman" pitchFamily="18" charset="0"/>
                <a:ea typeface="Calibri" pitchFamily="34" charset="0"/>
                <a:cs typeface="Times New Roman" pitchFamily="18" charset="0"/>
              </a:rPr>
              <a:t>………………...25</a:t>
            </a:r>
            <a:endParaRPr lang="ru-RU" sz="2400" dirty="0" smtClean="0">
              <a:latin typeface="Arial" pitchFamily="34" charset="0"/>
              <a:cs typeface="Arial" pitchFamily="34" charset="0"/>
            </a:endParaRPr>
          </a:p>
          <a:p>
            <a:pPr lvl="0" indent="450850" eaLnBrk="0" fontAlgn="base" hangingPunct="0">
              <a:spcBef>
                <a:spcPct val="0"/>
              </a:spcBef>
              <a:spcAft>
                <a:spcPct val="0"/>
              </a:spcAft>
            </a:pPr>
            <a:r>
              <a:rPr lang="ru-RU" sz="2400" dirty="0" smtClean="0">
                <a:latin typeface="Times New Roman" pitchFamily="18" charset="0"/>
                <a:ea typeface="Calibri" pitchFamily="34" charset="0"/>
                <a:cs typeface="Times New Roman" pitchFamily="18" charset="0"/>
              </a:rPr>
              <a:t>Используемая литература…………………………...27</a:t>
            </a:r>
            <a:endParaRPr lang="ru-RU" sz="2400" dirty="0" smtClean="0">
              <a:latin typeface="Arial" pitchFamily="34" charset="0"/>
              <a:cs typeface="Arial" pitchFamily="34" charset="0"/>
            </a:endParaRPr>
          </a:p>
        </p:txBody>
      </p:sp>
    </p:spTree>
  </p:cSld>
  <p:clrMapOvr>
    <a:masterClrMapping/>
  </p:clrMapOvr>
  <p:transition advTm="2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5" descr="i?id=70521726-05&amp;tov=6"/>
          <p:cNvPicPr>
            <a:picLocks noGrp="1" noChangeAspect="1" noChangeArrowheads="1"/>
          </p:cNvPicPr>
          <p:nvPr>
            <p:ph idx="1"/>
          </p:nvPr>
        </p:nvPicPr>
        <p:blipFill>
          <a:blip r:embed="rId2">
            <a:lum bright="24000"/>
          </a:blip>
          <a:srcRect/>
          <a:stretch>
            <a:fillRect/>
          </a:stretch>
        </p:blipFill>
        <p:spPr bwMode="auto">
          <a:xfrm>
            <a:off x="-214282" y="-160712"/>
            <a:ext cx="9358282" cy="7018712"/>
          </a:xfrm>
          <a:prstGeom prst="rect">
            <a:avLst/>
          </a:prstGeom>
          <a:noFill/>
          <a:ln w="9525">
            <a:noFill/>
            <a:miter lim="800000"/>
            <a:headEnd/>
            <a:tailEnd/>
          </a:ln>
        </p:spPr>
      </p:pic>
      <p:sp>
        <p:nvSpPr>
          <p:cNvPr id="5" name="Прямоугольник 4"/>
          <p:cNvSpPr/>
          <p:nvPr/>
        </p:nvSpPr>
        <p:spPr>
          <a:xfrm>
            <a:off x="285720" y="714356"/>
            <a:ext cx="8572560" cy="3785652"/>
          </a:xfrm>
          <a:prstGeom prst="rect">
            <a:avLst/>
          </a:prstGeom>
        </p:spPr>
        <p:txBody>
          <a:bodyPr wrap="square">
            <a:spAutoFit/>
          </a:bodyPr>
          <a:lstStyle/>
          <a:p>
            <a:pPr marL="609600" indent="-609600">
              <a:defRPr/>
            </a:pPr>
            <a:r>
              <a:rPr lang="ru-RU" sz="1600" b="1" dirty="0" smtClean="0"/>
              <a:t>                Память…Какая-это властная сила- ей не прикажешь, не откажешь.</a:t>
            </a:r>
          </a:p>
          <a:p>
            <a:pPr marL="609600" indent="-609600">
              <a:defRPr/>
            </a:pPr>
            <a:r>
              <a:rPr lang="ru-RU" sz="1600" b="1" dirty="0" smtClean="0"/>
              <a:t>            Есть события, которые навсегда остаются в памяти человечества.                                     Исследования прошлых войн и подвиг простых солдат и моряков всегда остается актуальной темой, так как «прошлое неразрывно связано с настоящим и будущим.»</a:t>
            </a:r>
          </a:p>
          <a:p>
            <a:pPr marL="609600" indent="-609600">
              <a:defRPr/>
            </a:pPr>
            <a:r>
              <a:rPr lang="ru-RU" sz="1600" b="1" dirty="0" smtClean="0"/>
              <a:t>                Проблема  моего исследования: вклад простых моряков-земляков в победу Великой Отечественной войне.</a:t>
            </a:r>
          </a:p>
          <a:p>
            <a:pPr marL="609600" indent="-609600">
              <a:defRPr/>
            </a:pPr>
            <a:r>
              <a:rPr lang="ru-RU" sz="1600" b="1" dirty="0" smtClean="0"/>
              <a:t>                Цель исследования: проследить героический путь наших земляков-моряков,   речников...</a:t>
            </a:r>
          </a:p>
          <a:p>
            <a:pPr marL="609600" indent="-609600">
              <a:defRPr/>
            </a:pPr>
            <a:r>
              <a:rPr lang="ru-RU" sz="1600" b="1" dirty="0" smtClean="0"/>
              <a:t>                Для достижения данной цели необходимо решить следующие задачи:</a:t>
            </a:r>
          </a:p>
          <a:p>
            <a:pPr marL="609600" indent="-609600">
              <a:defRPr/>
            </a:pPr>
            <a:r>
              <a:rPr lang="ru-RU" sz="1600" b="1" dirty="0" smtClean="0"/>
              <a:t>            знакомство с публикациями по теме исследования и архивными материалами.</a:t>
            </a:r>
          </a:p>
          <a:p>
            <a:pPr marL="609600" indent="-609600">
              <a:defRPr/>
            </a:pPr>
            <a:r>
              <a:rPr lang="ru-RU" sz="1600" b="1" dirty="0" smtClean="0"/>
              <a:t>            раскрыть сущность души моряков в </a:t>
            </a:r>
            <a:r>
              <a:rPr lang="ru-RU" sz="1600" b="1" dirty="0" err="1" smtClean="0"/>
              <a:t>брьбе</a:t>
            </a:r>
            <a:r>
              <a:rPr lang="ru-RU" sz="1600" b="1" dirty="0" smtClean="0"/>
              <a:t> за подлинно-нравственные ценности в разных ситуациях фронтового пути;</a:t>
            </a:r>
          </a:p>
          <a:p>
            <a:pPr marL="609600" indent="-609600">
              <a:defRPr/>
            </a:pPr>
            <a:r>
              <a:rPr lang="ru-RU" sz="1600" b="1" dirty="0" smtClean="0"/>
              <a:t>            охарактеризовать подвиг наших речников в годы Великой Отечественной войны.</a:t>
            </a:r>
          </a:p>
          <a:p>
            <a:pPr marL="609600" indent="-609600">
              <a:defRPr/>
            </a:pPr>
            <a:r>
              <a:rPr lang="ru-RU" sz="1600" b="1" dirty="0" smtClean="0"/>
              <a:t>                </a:t>
            </a:r>
          </a:p>
          <a:p>
            <a:pPr marL="609600" indent="-609600">
              <a:defRPr/>
            </a:pPr>
            <a:r>
              <a:rPr lang="ru-RU" sz="1600" b="1" dirty="0" smtClean="0"/>
              <a:t>             </a:t>
            </a:r>
          </a:p>
        </p:txBody>
      </p:sp>
      <p:sp>
        <p:nvSpPr>
          <p:cNvPr id="6" name="Прямоугольник 5"/>
          <p:cNvSpPr/>
          <p:nvPr/>
        </p:nvSpPr>
        <p:spPr>
          <a:xfrm>
            <a:off x="2928926" y="0"/>
            <a:ext cx="4786346" cy="707886"/>
          </a:xfrm>
          <a:prstGeom prst="rect">
            <a:avLst/>
          </a:prstGeom>
        </p:spPr>
        <p:txBody>
          <a:bodyPr wrap="square">
            <a:spAutoFit/>
          </a:bodyPr>
          <a:lstStyle/>
          <a:p>
            <a:r>
              <a:rPr lang="ru-RU" sz="4000" b="1" dirty="0" smtClean="0">
                <a:latin typeface="Times New Roman" pitchFamily="18" charset="0"/>
              </a:rPr>
              <a:t>Введение</a:t>
            </a:r>
            <a:r>
              <a:rPr lang="ru-RU" sz="1200" dirty="0" smtClean="0"/>
              <a:t> </a:t>
            </a:r>
            <a:endParaRPr lang="ru-RU" dirty="0"/>
          </a:p>
        </p:txBody>
      </p:sp>
    </p:spTree>
  </p:cSld>
  <p:clrMapOvr>
    <a:masterClrMapping/>
  </p:clrMapOvr>
  <p:transition advTm="200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20483" name="Rectangle 3"/>
          <p:cNvSpPr>
            <a:spLocks noGrp="1" noChangeArrowheads="1"/>
          </p:cNvSpPr>
          <p:nvPr>
            <p:ph idx="1"/>
          </p:nvPr>
        </p:nvSpPr>
        <p:spPr bwMode="auto">
          <a:xfrm>
            <a:off x="0" y="0"/>
            <a:ext cx="9144000" cy="68580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Методы исследования: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Историко-логический анализ и синтез архивных материалов;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Реферирование;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Обобщение;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Беседа.</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Рисунок 6"/>
          <p:cNvPicPr/>
          <p:nvPr/>
        </p:nvPicPr>
        <p:blipFill>
          <a:blip r:embed="rId2" cstate="print"/>
          <a:srcRect/>
          <a:stretch>
            <a:fillRect/>
          </a:stretch>
        </p:blipFill>
        <p:spPr bwMode="auto">
          <a:xfrm>
            <a:off x="0" y="-357214"/>
            <a:ext cx="9144000" cy="7215214"/>
          </a:xfrm>
          <a:prstGeom prst="rect">
            <a:avLst/>
          </a:prstGeom>
          <a:noFill/>
          <a:ln w="9525">
            <a:noFill/>
            <a:miter lim="800000"/>
            <a:headEnd/>
            <a:tailEnd/>
          </a:ln>
        </p:spPr>
      </p:pic>
      <p:sp>
        <p:nvSpPr>
          <p:cNvPr id="20484" name="Rectangle 4"/>
          <p:cNvSpPr>
            <a:spLocks noChangeArrowheads="1"/>
          </p:cNvSpPr>
          <p:nvPr/>
        </p:nvSpPr>
        <p:spPr bwMode="auto">
          <a:xfrm>
            <a:off x="785786" y="1357298"/>
            <a:ext cx="814393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Историко-логический анализ </a:t>
            </a: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450850" algn="l" defTabSz="914400" rtl="0" eaLnBrk="1" fontAlgn="base" latinLnBrk="0" hangingPunct="1">
              <a:lnSpc>
                <a:spcPct val="100000"/>
              </a:lnSpc>
              <a:spcBef>
                <a:spcPct val="0"/>
              </a:spcBef>
              <a:spcAft>
                <a:spcPct val="0"/>
              </a:spcAft>
              <a:buClrTx/>
              <a:buSzTx/>
              <a:buFontTx/>
              <a:buNone/>
              <a:tabLst/>
            </a:pPr>
            <a:r>
              <a:rPr lang="en-US" sz="3600" dirty="0" smtClean="0">
                <a:latin typeface="Times New Roman" pitchFamily="18" charset="0"/>
                <a:ea typeface="Calibri" pitchFamily="34" charset="0"/>
                <a:cs typeface="Times New Roman" pitchFamily="18" charset="0"/>
              </a:rPr>
              <a:t>*C</a:t>
            </a:r>
            <a:r>
              <a:rPr lang="ru-RU" sz="3600" dirty="0" err="1" smtClean="0">
                <a:latin typeface="Times New Roman" pitchFamily="18" charset="0"/>
                <a:ea typeface="Calibri" pitchFamily="34" charset="0"/>
                <a:cs typeface="Times New Roman" pitchFamily="18" charset="0"/>
              </a:rPr>
              <a:t>интез</a:t>
            </a:r>
            <a:r>
              <a:rPr lang="ru-RU" sz="3600" dirty="0" smtClean="0">
                <a:latin typeface="Times New Roman" pitchFamily="18" charset="0"/>
                <a:ea typeface="Calibri" pitchFamily="34" charset="0"/>
                <a:cs typeface="Times New Roman" pitchFamily="18" charset="0"/>
              </a:rPr>
              <a:t> архивных материалов;</a:t>
            </a:r>
          </a:p>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*Реферирование</a:t>
            </a: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*Обобщение;</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*Беседа.</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Прямоугольник 9"/>
          <p:cNvSpPr/>
          <p:nvPr/>
        </p:nvSpPr>
        <p:spPr>
          <a:xfrm>
            <a:off x="1428728" y="500042"/>
            <a:ext cx="6503836" cy="646331"/>
          </a:xfrm>
          <a:prstGeom prst="rect">
            <a:avLst/>
          </a:prstGeom>
        </p:spPr>
        <p:txBody>
          <a:bodyPr wrap="square">
            <a:spAutoFit/>
          </a:bodyPr>
          <a:lstStyle/>
          <a:p>
            <a:r>
              <a:rPr lang="ru-RU" sz="3600" dirty="0" smtClean="0">
                <a:latin typeface="Times New Roman" pitchFamily="18" charset="0"/>
                <a:ea typeface="Calibri" pitchFamily="34" charset="0"/>
                <a:cs typeface="Times New Roman" pitchFamily="18" charset="0"/>
              </a:rPr>
              <a:t>     Методы </a:t>
            </a:r>
            <a:r>
              <a:rPr lang="ru-RU" sz="3600" dirty="0" smtClean="0">
                <a:latin typeface="Times New Roman" pitchFamily="18" charset="0"/>
                <a:ea typeface="Calibri" pitchFamily="34" charset="0"/>
                <a:cs typeface="Times New Roman" pitchFamily="18" charset="0"/>
              </a:rPr>
              <a:t>исследования:</a:t>
            </a:r>
            <a:endParaRPr lang="ru-RU" sz="3600" dirty="0"/>
          </a:p>
        </p:txBody>
      </p:sp>
    </p:spTree>
  </p:cSld>
  <p:clrMapOvr>
    <a:masterClrMapping/>
  </p:clrMapOvr>
  <p:transition advTm="2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214290"/>
            <a:ext cx="8715436" cy="1143008"/>
          </a:xfrm>
        </p:spPr>
        <p:txBody>
          <a:bodyPr/>
          <a:lstStyle/>
          <a:p>
            <a:r>
              <a:rPr lang="ru-RU" sz="3600" dirty="0" smtClean="0"/>
              <a:t> </a:t>
            </a:r>
            <a:r>
              <a:rPr lang="ru-RU" sz="3600" dirty="0" smtClean="0"/>
              <a:t>          </a:t>
            </a:r>
            <a:r>
              <a:rPr lang="ru-RU" sz="3600" dirty="0" smtClean="0"/>
              <a:t>§ </a:t>
            </a:r>
            <a:r>
              <a:rPr lang="ru-RU" sz="3600" dirty="0" smtClean="0"/>
              <a:t>1.1</a:t>
            </a:r>
            <a:r>
              <a:rPr lang="ru-RU" sz="3600" dirty="0" smtClean="0"/>
              <a:t>  </a:t>
            </a:r>
            <a:r>
              <a:rPr lang="ru-RU" sz="3600" dirty="0" smtClean="0"/>
              <a:t>В боях и походах</a:t>
            </a:r>
            <a:endParaRPr lang="ru-RU" sz="3600" dirty="0"/>
          </a:p>
        </p:txBody>
      </p:sp>
      <p:sp>
        <p:nvSpPr>
          <p:cNvPr id="7" name="Текст 6"/>
          <p:cNvSpPr>
            <a:spLocks noGrp="1"/>
          </p:cNvSpPr>
          <p:nvPr>
            <p:ph type="body" idx="1"/>
          </p:nvPr>
        </p:nvSpPr>
        <p:spPr>
          <a:xfrm>
            <a:off x="2571736" y="1571612"/>
            <a:ext cx="6115064" cy="4357718"/>
          </a:xfrm>
        </p:spPr>
        <p:txBody>
          <a:bodyPr>
            <a:normAutofit fontScale="25000" lnSpcReduction="20000"/>
          </a:bodyPr>
          <a:lstStyle/>
          <a:p>
            <a:r>
              <a:rPr lang="ru-RU" sz="12800" b="1" dirty="0" smtClean="0"/>
              <a:t>Начало </a:t>
            </a:r>
            <a:r>
              <a:rPr lang="ru-RU" sz="12800" b="1" dirty="0" smtClean="0"/>
              <a:t>войны </a:t>
            </a:r>
            <a:endParaRPr lang="ru-RU" sz="12800" dirty="0" smtClean="0"/>
          </a:p>
          <a:p>
            <a:r>
              <a:rPr lang="ru-RU" sz="7400" dirty="0" smtClean="0"/>
              <a:t>Самоотверженно защищали Ленинград и северные рубежи, моряки Северного и Балтийского флотов. На Невском плацдарме у Ленинграда в сентябре 1941 года казанский парень, моряк Балтийского флота А.И.Кузнецов, будучи раненым, подбил гранатами два фашистских танка и остановил на этом участке продвижение врага. Наш земляк геройски погиб. Четвертого сентября 1941 года на Восточном Кронштадском рейде появились 3 «хейнкеля» и стали пикировать на подводную лодку «Пантера». Но меткая очередь старейшин Ахмета Мутагирова - наводчика подлодки настигла фашистских самолетов.    </a:t>
            </a:r>
            <a:endParaRPr lang="ru-RU" sz="7400" dirty="0"/>
          </a:p>
        </p:txBody>
      </p:sp>
      <p:pic>
        <p:nvPicPr>
          <p:cNvPr id="6" name="Содержимое 5"/>
          <p:cNvPicPr>
            <a:picLocks noGrp="1"/>
          </p:cNvPicPr>
          <p:nvPr>
            <p:ph idx="4294967295"/>
          </p:nvPr>
        </p:nvPicPr>
        <p:blipFill>
          <a:blip r:embed="rId2" cstate="print"/>
          <a:stretch>
            <a:fillRect/>
          </a:stretch>
        </p:blipFill>
        <p:spPr bwMode="auto">
          <a:xfrm>
            <a:off x="0" y="1643063"/>
            <a:ext cx="2428875" cy="4143375"/>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609600"/>
            <a:ext cx="8472518" cy="819136"/>
          </a:xfrm>
        </p:spPr>
        <p:txBody>
          <a:bodyPr/>
          <a:lstStyle/>
          <a:p>
            <a:r>
              <a:rPr lang="ru-RU" dirty="0" smtClean="0"/>
              <a:t>       </a:t>
            </a:r>
            <a:r>
              <a:rPr lang="ru-RU" sz="3600" dirty="0" smtClean="0"/>
              <a:t>§ 1.2  </a:t>
            </a:r>
            <a:r>
              <a:rPr lang="ru-RU" sz="3600" dirty="0" smtClean="0"/>
              <a:t>Боевое    крещение</a:t>
            </a:r>
            <a:endParaRPr lang="ru-RU" sz="3600" dirty="0"/>
          </a:p>
        </p:txBody>
      </p:sp>
      <p:sp>
        <p:nvSpPr>
          <p:cNvPr id="6" name="Текст 5"/>
          <p:cNvSpPr>
            <a:spLocks noGrp="1"/>
          </p:cNvSpPr>
          <p:nvPr>
            <p:ph type="body" idx="1"/>
          </p:nvPr>
        </p:nvSpPr>
        <p:spPr>
          <a:xfrm>
            <a:off x="3643306" y="1643050"/>
            <a:ext cx="5086336" cy="3000396"/>
          </a:xfrm>
        </p:spPr>
        <p:txBody>
          <a:bodyPr>
            <a:normAutofit fontScale="25000" lnSpcReduction="20000"/>
          </a:bodyPr>
          <a:lstStyle/>
          <a:p>
            <a:r>
              <a:rPr lang="ru-RU" dirty="0" smtClean="0"/>
              <a:t> </a:t>
            </a:r>
          </a:p>
          <a:p>
            <a:r>
              <a:rPr lang="ru-RU" sz="7000" dirty="0" smtClean="0"/>
              <a:t>.</a:t>
            </a:r>
            <a:endParaRPr lang="ru-RU" sz="8000" dirty="0" smtClean="0"/>
          </a:p>
          <a:p>
            <a:r>
              <a:rPr lang="ru-RU" sz="8000" dirty="0" smtClean="0"/>
              <a:t>Во время войны Василий Логинов пошел  служить на  Балтийский фронт в 1-ую гвардейскую морскую железнодорожную артиллерийскую бригаду в осаждении Ленинграда. Первым его наблюдательным пунктом в январе 1943 года стали три сосны в Синявских болотах. Там, советские войска несколько раз пытались прорвать оборону противника и освободить Ленинград. Его засекли немцы и открыли огонь. Дерево, с которого он вел наблюдение, осколком снаряда было срезано, и он попал вниз в ледяную воду. Вот таким было его боевое крещение</a:t>
            </a:r>
            <a:r>
              <a:rPr lang="ru-RU" sz="6200" dirty="0" smtClean="0"/>
              <a:t>. </a:t>
            </a:r>
          </a:p>
          <a:p>
            <a:endParaRPr lang="ru-RU" dirty="0"/>
          </a:p>
        </p:txBody>
      </p:sp>
      <p:pic>
        <p:nvPicPr>
          <p:cNvPr id="4" name="Содержимое 3"/>
          <p:cNvPicPr>
            <a:picLocks noGrp="1"/>
          </p:cNvPicPr>
          <p:nvPr>
            <p:ph idx="4294967295"/>
          </p:nvPr>
        </p:nvPicPr>
        <p:blipFill>
          <a:blip r:embed="rId2" cstate="print"/>
          <a:srcRect/>
          <a:stretch>
            <a:fillRect/>
          </a:stretch>
        </p:blipFill>
        <p:spPr bwMode="auto">
          <a:xfrm>
            <a:off x="0" y="2000250"/>
            <a:ext cx="3071813" cy="4286250"/>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14282" y="214290"/>
            <a:ext cx="8643998" cy="1071570"/>
          </a:xfrm>
        </p:spPr>
        <p:txBody>
          <a:bodyPr/>
          <a:lstStyle/>
          <a:p>
            <a:r>
              <a:rPr lang="ru-RU" sz="3600" dirty="0" smtClean="0"/>
              <a:t>      § </a:t>
            </a:r>
            <a:r>
              <a:rPr lang="ru-RU" sz="3600" dirty="0" smtClean="0"/>
              <a:t>.</a:t>
            </a:r>
            <a:r>
              <a:rPr lang="ru-RU" sz="3600" dirty="0" smtClean="0"/>
              <a:t>1.3 </a:t>
            </a:r>
            <a:r>
              <a:rPr lang="ru-RU" sz="3600" dirty="0" smtClean="0"/>
              <a:t>На </a:t>
            </a:r>
            <a:r>
              <a:rPr lang="ru-RU" sz="3600" dirty="0" smtClean="0"/>
              <a:t>подступах к Днепру</a:t>
            </a:r>
            <a:endParaRPr lang="ru-RU" sz="3600" dirty="0"/>
          </a:p>
        </p:txBody>
      </p:sp>
      <p:sp>
        <p:nvSpPr>
          <p:cNvPr id="6" name="Текст 5"/>
          <p:cNvSpPr>
            <a:spLocks noGrp="1"/>
          </p:cNvSpPr>
          <p:nvPr>
            <p:ph type="body" idx="1"/>
          </p:nvPr>
        </p:nvSpPr>
        <p:spPr>
          <a:xfrm>
            <a:off x="2500298" y="1643050"/>
            <a:ext cx="6186502" cy="3643338"/>
          </a:xfrm>
        </p:spPr>
        <p:txBody>
          <a:bodyPr>
            <a:noAutofit/>
          </a:bodyPr>
          <a:lstStyle/>
          <a:p>
            <a:r>
              <a:rPr lang="ru-RU" dirty="0" smtClean="0"/>
              <a:t>Для </a:t>
            </a:r>
            <a:r>
              <a:rPr lang="ru-RU" dirty="0" smtClean="0"/>
              <a:t>исхода боев на южном участке огромную роль сыграли действия кораблей Азовской военной флотилии адмирала С.Г.Горшков. Главный морской базой гитлеровцев на Азовском море оставался порт Мариуполь, где  было сосредоточено более 200 единиц фронта врось. Нашим катерам было дано задание, произвести ночной огневой налет на главную базу противника. Одним из катеров командовал уроженец Агрызского района старший лейтенант Асаф  Кутдусович  Абдрахманов. Свыше 30 боевых вылазок совершил он на своем бронекатере, участвовал в высадке десанта в Керченском проливе. За  смелость и отвагу ему присвоили звание Героя Советского Союза.  </a:t>
            </a:r>
            <a:endParaRPr lang="ru-RU" dirty="0"/>
          </a:p>
        </p:txBody>
      </p:sp>
      <p:pic>
        <p:nvPicPr>
          <p:cNvPr id="4" name="Picture 9" descr="Картинка 16 из 4158"/>
          <p:cNvPicPr>
            <a:picLocks noGrp="1" noChangeAspect="1" noChangeArrowheads="1"/>
          </p:cNvPicPr>
          <p:nvPr>
            <p:ph idx="4294967295"/>
          </p:nvPr>
        </p:nvPicPr>
        <p:blipFill>
          <a:blip r:embed="rId2"/>
          <a:srcRect/>
          <a:stretch>
            <a:fillRect/>
          </a:stretch>
        </p:blipFill>
        <p:spPr bwMode="auto">
          <a:xfrm>
            <a:off x="0" y="1857375"/>
            <a:ext cx="2571750" cy="3357563"/>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0" y="214290"/>
            <a:ext cx="9144000" cy="1000132"/>
          </a:xfrm>
        </p:spPr>
        <p:txBody>
          <a:bodyPr/>
          <a:lstStyle/>
          <a:p>
            <a:r>
              <a:rPr lang="ru-RU" dirty="0" smtClean="0"/>
              <a:t/>
            </a:r>
            <a:br>
              <a:rPr lang="ru-RU" dirty="0" smtClean="0"/>
            </a:br>
            <a:r>
              <a:rPr lang="ru-RU" sz="3600" dirty="0" smtClean="0"/>
              <a:t> </a:t>
            </a:r>
            <a:r>
              <a:rPr lang="ru-RU" sz="3600" dirty="0" smtClean="0"/>
              <a:t>        §1.4 </a:t>
            </a:r>
            <a:r>
              <a:rPr lang="ru-RU" sz="3600" dirty="0" smtClean="0"/>
              <a:t>На Волге у Сталинграда</a:t>
            </a:r>
            <a:endParaRPr lang="ru-RU" sz="3600" dirty="0"/>
          </a:p>
        </p:txBody>
      </p:sp>
      <p:sp>
        <p:nvSpPr>
          <p:cNvPr id="7" name="Текст 6"/>
          <p:cNvSpPr>
            <a:spLocks noGrp="1"/>
          </p:cNvSpPr>
          <p:nvPr>
            <p:ph type="body" idx="1"/>
          </p:nvPr>
        </p:nvSpPr>
        <p:spPr>
          <a:xfrm>
            <a:off x="3071802" y="1428736"/>
            <a:ext cx="5614998" cy="4786346"/>
          </a:xfrm>
        </p:spPr>
        <p:txBody>
          <a:bodyPr>
            <a:normAutofit fontScale="85000" lnSpcReduction="20000"/>
          </a:bodyPr>
          <a:lstStyle/>
          <a:p>
            <a:r>
              <a:rPr lang="ru-RU" sz="2400" dirty="0" smtClean="0"/>
              <a:t>В </a:t>
            </a:r>
            <a:r>
              <a:rPr lang="ru-RU" sz="2400" dirty="0" smtClean="0"/>
              <a:t>один из дней мы встретились и побеседовали с Тамарой Александровной Егоровой(Яшмановой)-ветераном труда, дочерью капитана А. Яшманова, сестрой подполковника Советской Армии Г.А. Яшманова. Она как истинная дочь капитана и родилась, можно сказать, «прямо на палубе». Маленькой девочкой прошла вместе с отцом, матерью и братом по огненным фарватерам Сталинграда в сорок втором. Тамара Александровна рассказала, как видела горящую Волгу, разбомбленный вражеской авиацией Сталинград.  Какой страх в детской душе вызывал гул летящих над Волгой фашистских самолетов, как прятались по ночам в прибрежных лесах, нарвавших однажды на заброшенную в наш тыл группу немецких диверсантов. </a:t>
            </a:r>
            <a:endParaRPr lang="ru-RU" sz="2400" dirty="0"/>
          </a:p>
        </p:txBody>
      </p:sp>
      <p:pic>
        <p:nvPicPr>
          <p:cNvPr id="4" name="Содержимое 3"/>
          <p:cNvPicPr>
            <a:picLocks noGrp="1"/>
          </p:cNvPicPr>
          <p:nvPr>
            <p:ph idx="4294967295"/>
          </p:nvPr>
        </p:nvPicPr>
        <p:blipFill>
          <a:blip r:embed="rId2" cstate="print"/>
          <a:srcRect/>
          <a:stretch>
            <a:fillRect/>
          </a:stretch>
        </p:blipFill>
        <p:spPr bwMode="auto">
          <a:xfrm>
            <a:off x="0" y="1714500"/>
            <a:ext cx="3071813" cy="4286250"/>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0"/>
            <a:ext cx="6643734" cy="2000240"/>
          </a:xfrm>
        </p:spPr>
        <p:txBody>
          <a:bodyPr>
            <a:normAutofit/>
          </a:bodyPr>
          <a:lstStyle/>
          <a:p>
            <a:r>
              <a:rPr lang="ru-RU" sz="3600" dirty="0" smtClean="0"/>
              <a:t>ГЛАВА</a:t>
            </a:r>
            <a:r>
              <a:rPr lang="en-US" sz="3600" dirty="0" smtClean="0"/>
              <a:t>II</a:t>
            </a:r>
            <a:r>
              <a:rPr lang="ru-RU" sz="3600" dirty="0" smtClean="0"/>
              <a:t>. </a:t>
            </a:r>
            <a:r>
              <a:rPr lang="ru-RU" sz="3600" dirty="0" smtClean="0"/>
              <a:t>ВЕЧНАЯ </a:t>
            </a:r>
            <a:r>
              <a:rPr lang="ru-RU" sz="3600" dirty="0" smtClean="0"/>
              <a:t>ПАМЯТЬ </a:t>
            </a:r>
            <a:r>
              <a:rPr lang="ru-RU" sz="3600" dirty="0" smtClean="0"/>
              <a:t>          ГЕРОЯМ </a:t>
            </a:r>
            <a:r>
              <a:rPr lang="ru-RU" sz="3600" dirty="0" smtClean="0"/>
              <a:t>- МОРЯКАМ</a:t>
            </a:r>
            <a:r>
              <a:rPr lang="ru-RU" dirty="0" smtClean="0"/>
              <a:t/>
            </a:r>
            <a:br>
              <a:rPr lang="ru-RU" dirty="0" smtClean="0"/>
            </a:br>
            <a:endParaRPr lang="ru-RU" dirty="0"/>
          </a:p>
        </p:txBody>
      </p:sp>
      <p:pic>
        <p:nvPicPr>
          <p:cNvPr id="4" name="Содержимое 3"/>
          <p:cNvPicPr>
            <a:picLocks noGrp="1"/>
          </p:cNvPicPr>
          <p:nvPr>
            <p:ph idx="1"/>
          </p:nvPr>
        </p:nvPicPr>
        <p:blipFill>
          <a:blip r:embed="rId3" cstate="print"/>
          <a:srcRect/>
          <a:stretch>
            <a:fillRect/>
          </a:stretch>
        </p:blipFill>
        <p:spPr bwMode="auto">
          <a:xfrm>
            <a:off x="0" y="1428736"/>
            <a:ext cx="2928926" cy="2500306"/>
          </a:xfrm>
          <a:prstGeom prst="rect">
            <a:avLst/>
          </a:prstGeom>
          <a:noFill/>
          <a:ln w="9525">
            <a:noFill/>
            <a:miter lim="800000"/>
            <a:headEnd/>
            <a:tailEnd/>
          </a:ln>
        </p:spPr>
      </p:pic>
      <p:pic>
        <p:nvPicPr>
          <p:cNvPr id="5" name="Содержимое 3"/>
          <p:cNvPicPr>
            <a:picLocks/>
          </p:cNvPicPr>
          <p:nvPr/>
        </p:nvPicPr>
        <p:blipFill>
          <a:blip r:embed="rId4" cstate="print"/>
          <a:srcRect/>
          <a:stretch>
            <a:fillRect/>
          </a:stretch>
        </p:blipFill>
        <p:spPr bwMode="auto">
          <a:xfrm>
            <a:off x="2928926" y="1428736"/>
            <a:ext cx="3071834" cy="2500330"/>
          </a:xfrm>
          <a:prstGeom prst="rect">
            <a:avLst/>
          </a:prstGeom>
          <a:noFill/>
          <a:ln w="9525">
            <a:noFill/>
            <a:miter lim="800000"/>
            <a:headEnd/>
            <a:tailEnd/>
          </a:ln>
        </p:spPr>
      </p:pic>
      <p:pic>
        <p:nvPicPr>
          <p:cNvPr id="6" name="Содержимое 3"/>
          <p:cNvPicPr>
            <a:picLocks/>
          </p:cNvPicPr>
          <p:nvPr/>
        </p:nvPicPr>
        <p:blipFill>
          <a:blip r:embed="rId5" cstate="print"/>
          <a:srcRect/>
          <a:stretch>
            <a:fillRect/>
          </a:stretch>
        </p:blipFill>
        <p:spPr bwMode="auto">
          <a:xfrm>
            <a:off x="6072198" y="1500174"/>
            <a:ext cx="2928959" cy="2428892"/>
          </a:xfrm>
          <a:prstGeom prst="rect">
            <a:avLst/>
          </a:prstGeom>
          <a:noFill/>
          <a:ln w="9525">
            <a:noFill/>
            <a:miter lim="800000"/>
            <a:headEnd/>
            <a:tailEnd/>
          </a:ln>
        </p:spPr>
      </p:pic>
      <p:pic>
        <p:nvPicPr>
          <p:cNvPr id="7" name="Содержимое 3"/>
          <p:cNvPicPr>
            <a:picLocks/>
          </p:cNvPicPr>
          <p:nvPr/>
        </p:nvPicPr>
        <p:blipFill>
          <a:blip r:embed="rId6" cstate="print"/>
          <a:srcRect/>
          <a:stretch>
            <a:fillRect/>
          </a:stretch>
        </p:blipFill>
        <p:spPr bwMode="auto">
          <a:xfrm>
            <a:off x="214282" y="4357694"/>
            <a:ext cx="2500330" cy="2143140"/>
          </a:xfrm>
          <a:prstGeom prst="rect">
            <a:avLst/>
          </a:prstGeom>
          <a:noFill/>
          <a:ln w="9525">
            <a:noFill/>
            <a:miter lim="800000"/>
            <a:headEnd/>
            <a:tailEnd/>
          </a:ln>
        </p:spPr>
      </p:pic>
      <p:pic>
        <p:nvPicPr>
          <p:cNvPr id="8" name="Содержимое 3"/>
          <p:cNvPicPr>
            <a:picLocks/>
          </p:cNvPicPr>
          <p:nvPr/>
        </p:nvPicPr>
        <p:blipFill>
          <a:blip r:embed="rId7" cstate="print"/>
          <a:srcRect/>
          <a:stretch>
            <a:fillRect/>
          </a:stretch>
        </p:blipFill>
        <p:spPr bwMode="auto">
          <a:xfrm>
            <a:off x="3071802" y="4357694"/>
            <a:ext cx="3071834" cy="2143140"/>
          </a:xfrm>
          <a:prstGeom prst="rect">
            <a:avLst/>
          </a:prstGeom>
          <a:noFill/>
          <a:ln w="9525">
            <a:noFill/>
            <a:miter lim="800000"/>
            <a:headEnd/>
            <a:tailEnd/>
          </a:ln>
        </p:spPr>
      </p:pic>
      <p:pic>
        <p:nvPicPr>
          <p:cNvPr id="9" name="Содержимое 7"/>
          <p:cNvPicPr>
            <a:picLocks/>
          </p:cNvPicPr>
          <p:nvPr/>
        </p:nvPicPr>
        <p:blipFill>
          <a:blip r:embed="rId8" cstate="print"/>
          <a:srcRect/>
          <a:stretch>
            <a:fillRect/>
          </a:stretch>
        </p:blipFill>
        <p:spPr bwMode="auto">
          <a:xfrm>
            <a:off x="6500826" y="4357694"/>
            <a:ext cx="2357454" cy="2071702"/>
          </a:xfrm>
          <a:prstGeom prst="rect">
            <a:avLst/>
          </a:prstGeom>
          <a:noFill/>
          <a:ln w="9525">
            <a:noFill/>
            <a:miter lim="800000"/>
            <a:headEnd/>
            <a:tailEnd/>
          </a:ln>
        </p:spPr>
      </p:pic>
    </p:spTree>
  </p:cSld>
  <p:clrMapOvr>
    <a:masterClrMapping/>
  </p:clrMapOvr>
  <p:transition advTm="2000">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409</TotalTime>
  <Words>1018</Words>
  <PresentationFormat>Экран (4:3)</PresentationFormat>
  <Paragraphs>79</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Городская</vt:lpstr>
      <vt:lpstr>Слайд 1</vt:lpstr>
      <vt:lpstr>Слайд 2</vt:lpstr>
      <vt:lpstr>Слайд 3</vt:lpstr>
      <vt:lpstr>Слайд 4</vt:lpstr>
      <vt:lpstr>           § 1.1  В боях и походах</vt:lpstr>
      <vt:lpstr>       § 1.2  Боевое    крещение</vt:lpstr>
      <vt:lpstr>      § .1.3 На подступах к Днепру</vt:lpstr>
      <vt:lpstr>          §1.4 На Волге у Сталинграда</vt:lpstr>
      <vt:lpstr>ГЛАВАII. ВЕЧНАЯ ПАМЯТЬ           ГЕРОЯМ - МОРЯКАМ </vt:lpstr>
      <vt:lpstr>  ГЛАВА III. Речники Татарии-фронту</vt:lpstr>
      <vt:lpstr>  ГЛАВА IV. О речниках Чистополя</vt:lpstr>
      <vt:lpstr>      ГЛАВА V.  Подвиг «Татарии»</vt:lpstr>
      <vt:lpstr>            Заключение</vt:lpstr>
      <vt:lpstr>Используемая литература.</vt:lpstr>
      <vt:lpstr>     Спасибо за внимание                                masha-rashin@mail.ru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зинаида</dc:creator>
  <cp:lastModifiedBy>зинаида</cp:lastModifiedBy>
  <cp:revision>46</cp:revision>
  <dcterms:created xsi:type="dcterms:W3CDTF">2011-04-19T10:04:48Z</dcterms:created>
  <dcterms:modified xsi:type="dcterms:W3CDTF">2011-04-26T12:24:08Z</dcterms:modified>
</cp:coreProperties>
</file>