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4" r:id="rId3"/>
    <p:sldId id="275" r:id="rId4"/>
    <p:sldId id="277" r:id="rId5"/>
    <p:sldId id="260" r:id="rId6"/>
    <p:sldId id="289" r:id="rId7"/>
    <p:sldId id="278" r:id="rId8"/>
    <p:sldId id="286" r:id="rId9"/>
    <p:sldId id="290" r:id="rId10"/>
    <p:sldId id="287" r:id="rId11"/>
    <p:sldId id="291" r:id="rId12"/>
    <p:sldId id="261" r:id="rId13"/>
    <p:sldId id="292" r:id="rId14"/>
    <p:sldId id="288" r:id="rId15"/>
    <p:sldId id="270" r:id="rId16"/>
    <p:sldId id="279" r:id="rId17"/>
    <p:sldId id="280" r:id="rId18"/>
    <p:sldId id="293" r:id="rId19"/>
    <p:sldId id="282" r:id="rId20"/>
    <p:sldId id="281" r:id="rId21"/>
    <p:sldId id="284" r:id="rId22"/>
    <p:sldId id="283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EE5A61-4687-4154-B0DA-8D0DE29C251A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D4B068-2818-4F9C-8F2A-A2B7E83E2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2EAE-F4C7-471A-8B66-5F8980F5E1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82627-EBCB-4B50-9F0C-756476901E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99F9F-08C6-4801-92CD-FA7B5DBB17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A3632-B880-4701-B679-F2DB08F557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0DB8-46B7-4AFD-95F0-813509372F8C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FAAF-D462-4CF7-B2EE-677F6AA9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37CF-8A58-4044-A6C8-6B5A9B08B877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B6EB-CEE8-4A63-99FB-C98A786E4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66C4-8C98-4E86-9061-9BCD3934B2F1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DA33-F2CD-44E3-9843-C6BB7A20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875B-B027-4842-86D6-55DDE495077C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5AD6-33E1-4C59-ADAB-9A88C9511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9DF4-2F4C-49BE-841C-2A726E24AF62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10FC-A35B-4DAE-B073-FDCB2F910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A89F-A81C-4949-B6A6-8F544F2A4C91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934F-E127-4172-A808-85ED92087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E144-FF9C-4327-99B5-B71CD7896A79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213A-3EE1-488F-AB39-A11062D9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F80E-BEBC-4CCB-94E2-FAAFD625C5EB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CC6B-D170-47A5-91AD-20A8CA2AD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F038-81C3-4CDA-B3C1-A57FB3D79D79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0AF3-74E3-4695-84CC-216705848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35B-15C3-4DF4-8D11-057DDF62DB53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452B-1D2F-4674-B1D2-8E88D8B3B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D964-3894-4B2E-971C-4BC24B3D7299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4CBA-09DA-4893-A3CC-51DB60452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8EC956-99DF-4BF0-B312-31472D568500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EBDE1-079E-4932-AA29-632226D1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381250" cy="31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9779" y="3143248"/>
            <a:ext cx="2704222" cy="34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97494"/>
            <a:ext cx="4730752" cy="31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0"/>
            <a:ext cx="298422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0"/>
            <a:ext cx="3571868" cy="25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2" y="3852857"/>
            <a:ext cx="2145579" cy="30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4343" name="WordArt 10"/>
          <p:cNvSpPr>
            <a:spLocks noChangeArrowheads="1" noChangeShapeType="1" noTextEdit="1"/>
          </p:cNvSpPr>
          <p:nvPr/>
        </p:nvSpPr>
        <p:spPr bwMode="auto">
          <a:xfrm>
            <a:off x="684213" y="2420938"/>
            <a:ext cx="7775575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БОРЬБА КРЕСТЬЯН ЗА "ЧИСТУЮ" ВОЛЮ</a:t>
            </a:r>
          </a:p>
        </p:txBody>
      </p:sp>
      <p:sp>
        <p:nvSpPr>
          <p:cNvPr id="14344" name="Rectangle 1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Министерство образования и науки Республики Татарстан</a:t>
            </a:r>
            <a:br>
              <a:rPr lang="ru-RU" sz="1600" b="1" dirty="0">
                <a:solidFill>
                  <a:srgbClr val="FF3300"/>
                </a:solidFill>
              </a:rPr>
            </a:br>
            <a:r>
              <a:rPr lang="ru-RU" sz="1600" b="1" dirty="0">
                <a:solidFill>
                  <a:srgbClr val="FF3300"/>
                </a:solidFill>
              </a:rPr>
              <a:t>МОУ «Иж –Борискинская средняя общеобразовательная школа»</a:t>
            </a:r>
            <a:br>
              <a:rPr lang="ru-RU" sz="1600" b="1" dirty="0">
                <a:solidFill>
                  <a:srgbClr val="FF3300"/>
                </a:solidFill>
              </a:rPr>
            </a:br>
            <a:r>
              <a:rPr lang="ru-RU" sz="1600" b="1" dirty="0">
                <a:solidFill>
                  <a:srgbClr val="FF3300"/>
                </a:solidFill>
              </a:rPr>
              <a:t>Спасского муниципального района Республики </a:t>
            </a:r>
            <a:r>
              <a:rPr lang="ru-RU" sz="1600" b="1" dirty="0" smtClean="0">
                <a:solidFill>
                  <a:srgbClr val="FF3300"/>
                </a:solidFill>
              </a:rPr>
              <a:t>Татарстан</a:t>
            </a:r>
          </a:p>
          <a:p>
            <a:pPr algn="ctr"/>
            <a:endParaRPr lang="ru-RU" sz="1600" b="1" dirty="0">
              <a:solidFill>
                <a:srgbClr val="FF33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588125" y="5157788"/>
            <a:ext cx="2305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3300"/>
                </a:solidFill>
              </a:rPr>
              <a:t>     Подготовила: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       Бахитова А.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 ученица </a:t>
            </a:r>
            <a:r>
              <a:rPr lang="ru-RU" sz="1600" b="1" dirty="0" smtClean="0">
                <a:solidFill>
                  <a:srgbClr val="FF3300"/>
                </a:solidFill>
              </a:rPr>
              <a:t>11 </a:t>
            </a:r>
            <a:r>
              <a:rPr lang="ru-RU" sz="1600" b="1" dirty="0">
                <a:solidFill>
                  <a:srgbClr val="FF3300"/>
                </a:solidFill>
              </a:rPr>
              <a:t>класса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     Руководитель: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      Мокшина З. Б.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143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Проведение крестьянской реформы 1861года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31539"/>
            <a:ext cx="5940425" cy="39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Тяжело жилось крепостным крестьянам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988840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5"/>
            <a:ext cx="3096344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106116" cy="25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57166"/>
            <a:ext cx="4572000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288925" algn="l"/>
                <a:tab pos="457200" algn="l"/>
              </a:tabLs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Times New Roman" pitchFamily="18" charset="0"/>
              </a:rPr>
              <a:t>дворяне черноземной полосы предлагали освободить крестьян лишь с маленькими наделами, чтобы потом заставить крестьян арендовать землю или батрачить;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785926"/>
            <a:ext cx="4643438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288925" algn="l"/>
                <a:tab pos="457200" algn="l"/>
              </a:tabLs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Times New Roman" pitchFamily="18" charset="0"/>
              </a:rPr>
              <a:t>помещики-либералы предлагали освободить крестьян с землей, т. е. с пахотными наделами, но остальную часть земли оставить у помещиков;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3143248"/>
            <a:ext cx="4643438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288925" algn="l"/>
                <a:tab pos="457200" algn="l"/>
              </a:tabLs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Times New Roman" pitchFamily="18" charset="0"/>
              </a:rPr>
              <a:t>демократы (А. И. Герцен, Н. Г. Чернышевский) считали, что надо освободить крестьян с землей, без выкупа, а Н. А. Добролюбов фактически призывал к революционному решению земельного вопроса.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14313"/>
            <a:ext cx="41735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286000"/>
            <a:ext cx="4114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5000625"/>
            <a:ext cx="4048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786322"/>
            <a:ext cx="4572000" cy="181588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Times New Roman" pitchFamily="18" charset="0"/>
              </a:rPr>
              <a:t>19 февраля 1861 г. в Государственном совете Александр II подписал «Положения о реформе» (они включали в себя 17 законодательных актов) и «Манифест об отмене крепостного права».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Times New Roman" pitchFamily="18" charset="0"/>
              </a:rPr>
              <a:t>Эти документы были опубликованы в печати 5 марта 1861 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9071"/>
            <a:ext cx="5940425" cy="4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1861 год – произошло 1859 крестьянских выступлений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40425" cy="41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Деньги, которые получал помещик, государству должен был выплатить крестьянин в течении 49 лет под 6% годовых.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50" y="1214438"/>
            <a:ext cx="400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357313"/>
            <a:ext cx="4572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 выкупа земли крестьяне считались временнообязанными по отношению к помещику, должны были нести старые повинности — барщину или оброк (отменены лишь в 1881 г.).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313" y="2857500"/>
            <a:ext cx="400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92893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174625" algn="l"/>
                <a:tab pos="1371600" algn="l"/>
              </a:tabLs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Вслед за русскими губерниями крепостное право было отменено в Литве, Белоруссии, на Украине, в Закавказье и др.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313" y="4214813"/>
            <a:ext cx="400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4500563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Уплата выкупных платежей была прекращена в 1906 году в условиях Первой русской революции. К 1906 году крестьяне заплатили 1 млрд 570 млн рублей выкупа за земли, стоившие 544 млн рублей. Таким образом крестьяне фактически уплачивали тройную сумму.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53988"/>
            <a:ext cx="38100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140200"/>
            <a:ext cx="38385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ОТВЕТ КРЕСТЬЯН НА РЕФОРМУ</a:t>
            </a:r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«… В селе Бездне какой-то старовер Антон Петров в «Положении» доискался истинной воли, которую до него, хотя и немногие видели, но никто не мог понять.</a:t>
            </a:r>
          </a:p>
        </p:txBody>
      </p:sp>
      <p:pic>
        <p:nvPicPr>
          <p:cNvPr id="22531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269759">
            <a:off x="539750" y="1557338"/>
            <a:ext cx="3384550" cy="446563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9071"/>
            <a:ext cx="5940425" cy="4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ПОДАВЛЕНИЕ БЕЗДНЕНСКОГО ВОЛНЕНИЯ</a:t>
            </a:r>
          </a:p>
        </p:txBody>
      </p:sp>
      <p:sp>
        <p:nvSpPr>
          <p:cNvPr id="245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Когда слух о кровавой  расправе над крестьяне распространился в Казани , студенты университета и духовной академии устроили  панихиду в кладбищенской церкви.</a:t>
            </a:r>
          </a:p>
        </p:txBody>
      </p:sp>
      <p:pic>
        <p:nvPicPr>
          <p:cNvPr id="24579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311525" cy="40322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ОГЛАВЛЕНИЕ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Введение</a:t>
            </a:r>
          </a:p>
          <a:p>
            <a:pPr eaLnBrk="1" hangingPunct="1"/>
            <a:r>
              <a:rPr lang="ru-RU" smtClean="0"/>
              <a:t>Раздел </a:t>
            </a:r>
            <a:r>
              <a:rPr lang="en-US" smtClean="0"/>
              <a:t>I</a:t>
            </a:r>
            <a:r>
              <a:rPr lang="ru-RU" smtClean="0"/>
              <a:t>. Реформа 1861 года</a:t>
            </a:r>
          </a:p>
          <a:p>
            <a:pPr eaLnBrk="1" hangingPunct="1"/>
            <a:r>
              <a:rPr lang="ru-RU" smtClean="0"/>
              <a:t>Раздел </a:t>
            </a:r>
            <a:r>
              <a:rPr lang="en-US" smtClean="0"/>
              <a:t>II</a:t>
            </a:r>
            <a:r>
              <a:rPr lang="ru-RU" smtClean="0"/>
              <a:t>. Ответ крестьян на реформу</a:t>
            </a:r>
          </a:p>
          <a:p>
            <a:pPr eaLnBrk="1" hangingPunct="1"/>
            <a:r>
              <a:rPr lang="ru-RU" smtClean="0"/>
              <a:t>Раздел </a:t>
            </a:r>
            <a:r>
              <a:rPr lang="en-US" smtClean="0"/>
              <a:t>III</a:t>
            </a:r>
            <a:r>
              <a:rPr lang="ru-RU" smtClean="0"/>
              <a:t>. Подавление Бездненского волнения</a:t>
            </a:r>
          </a:p>
          <a:p>
            <a:pPr eaLnBrk="1" hangingPunct="1"/>
            <a:r>
              <a:rPr lang="ru-RU" smtClean="0"/>
              <a:t>Заключение</a:t>
            </a:r>
          </a:p>
          <a:p>
            <a:pPr eaLnBrk="1" hangingPunct="1"/>
            <a:r>
              <a:rPr lang="ru-RU" smtClean="0"/>
              <a:t>Список использованных источников и литературы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«КУРТИНСКАЯ ПАНИХИАДА»</a:t>
            </a:r>
          </a:p>
        </p:txBody>
      </p:sp>
      <p:pic>
        <p:nvPicPr>
          <p:cNvPr id="25603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268413"/>
            <a:ext cx="7921625" cy="525621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x_46d20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539750" y="5373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ПАМЯТНИК АНТОНУ ПЕТРОВУ (СИДОРОВУ) РУКОВОДИТЕЛЮ ВОССТАНИЯ КРЕСТЬЯН В СЕЛЕ БЕЗДНА 1861 ГОД.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ЗАКЛЮЧЕНИЕ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 подавления Бездненского волнения крестьянское движение в Казанской губернии не прекращались и продолжались  в течение всего периода проведения реформа. Классовая борьба крестьян, усиливаясь с осени 1861 г., достигла в начале 1862 г. значительного подъема, вселив большую тревогу в среду помещиков.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23850" y="908050"/>
            <a:ext cx="8820150" cy="4537075"/>
          </a:xfrm>
        </p:spPr>
        <p:txBody>
          <a:bodyPr/>
          <a:lstStyle/>
          <a:p>
            <a:r>
              <a:rPr lang="ru-RU" sz="8800" b="1" smtClean="0">
                <a:solidFill>
                  <a:srgbClr val="FF33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ВВЕДЕНИЕ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 крестьянского вопроса всегда была  актуальной для нашего времени.</a:t>
            </a:r>
          </a:p>
          <a:p>
            <a:pPr eaLnBrk="1" hangingPunct="1"/>
            <a:r>
              <a:rPr lang="ru-RU" smtClean="0"/>
              <a:t>Проблема исследования: волнение в селе Бездна.</a:t>
            </a:r>
          </a:p>
          <a:p>
            <a:pPr eaLnBrk="1" hangingPunct="1"/>
            <a:r>
              <a:rPr lang="ru-RU" smtClean="0"/>
              <a:t>Цель исследования: определить причины волнения в селе Бездна.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ЗАДАЧИ: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Изучить и исследовать литературу по проблеме исследования</a:t>
            </a:r>
          </a:p>
          <a:p>
            <a:pPr eaLnBrk="1" hangingPunct="1"/>
            <a:r>
              <a:rPr lang="ru-RU" smtClean="0"/>
              <a:t>Выяснить основные положения реформы отмены крепостного права, значение для развития страны</a:t>
            </a:r>
          </a:p>
          <a:p>
            <a:pPr eaLnBrk="1" hangingPunct="1"/>
            <a:r>
              <a:rPr lang="ru-RU" smtClean="0"/>
              <a:t>Охарактеризовать ход Бездненского волнения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572000" y="328612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5072063"/>
            <a:ext cx="242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1595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65100" algn="l"/>
                <a:tab pos="1371600" algn="l"/>
              </a:tabLst>
              <a:defRPr/>
            </a:pP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</p:txBody>
      </p:sp>
      <p:pic>
        <p:nvPicPr>
          <p:cNvPr id="19465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73238"/>
            <a:ext cx="33115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73238"/>
            <a:ext cx="2954337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258888" y="620713"/>
            <a:ext cx="705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3300"/>
                </a:solidFill>
              </a:rPr>
              <a:t>РЕФОРМА 1861 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манифеста 1861 Александром Первым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7" y="1525270"/>
            <a:ext cx="5254625" cy="38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09600" y="188913"/>
            <a:ext cx="8229600" cy="60896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/>
              <a:t>   </a:t>
            </a:r>
            <a:r>
              <a:rPr lang="ru-RU" sz="3200" dirty="0">
                <a:latin typeface="Times New Roman" pitchFamily="18" charset="0"/>
              </a:rPr>
              <a:t>Реформа 19 февраля не дала крестьянству не необходимого земельного обеспечения, не действительной свободы. Правящие круги предвидели взрыв крестьянского недовольства, поэтому к моменту объявления « воли»  на места были командированы войска. Крестьяне, разобравшись в положениях , поняли, что ожидаемой « воли» они не получили.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/>
              <a:t>   </a:t>
            </a:r>
            <a:r>
              <a:rPr lang="ru-RU" sz="3200" dirty="0">
                <a:latin typeface="Times New Roman" pitchFamily="18" charset="0"/>
              </a:rPr>
              <a:t>Крестьяне были глубоко убеждены, что земля должна принадлежать тем, кто на ней трудится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200" dirty="0" smtClean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200" dirty="0" smtClean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200" dirty="0" smtClean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9071"/>
            <a:ext cx="5940425" cy="4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9071"/>
            <a:ext cx="5940425" cy="44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578</Words>
  <Application>Microsoft Office PowerPoint</Application>
  <PresentationFormat>Экран (4:3)</PresentationFormat>
  <Paragraphs>59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ОГЛАВЛЕНИЕ</vt:lpstr>
      <vt:lpstr>ВВЕДЕНИЕ</vt:lpstr>
      <vt:lpstr>ЗАДАЧИ:</vt:lpstr>
      <vt:lpstr>Слайд 5</vt:lpstr>
      <vt:lpstr>Чтение манифеста 1861 Александром Первым</vt:lpstr>
      <vt:lpstr>Слайд 7</vt:lpstr>
      <vt:lpstr>Слайд 8</vt:lpstr>
      <vt:lpstr>Слайд 9</vt:lpstr>
      <vt:lpstr>Проведение крестьянской реформы 1861года</vt:lpstr>
      <vt:lpstr>Тяжело жилось крепостным крестьянам</vt:lpstr>
      <vt:lpstr>Слайд 12</vt:lpstr>
      <vt:lpstr>Слайд 13</vt:lpstr>
      <vt:lpstr>За 1861 год – произошло 1859 крестьянских выступлений</vt:lpstr>
      <vt:lpstr>Слайд 15</vt:lpstr>
      <vt:lpstr>ОТВЕТ КРЕСТЬЯН НА РЕФОРМУ</vt:lpstr>
      <vt:lpstr>Слайд 17</vt:lpstr>
      <vt:lpstr>Слайд 18</vt:lpstr>
      <vt:lpstr>ПОДАВЛЕНИЕ БЕЗДНЕНСКОГО ВОЛНЕНИЯ</vt:lpstr>
      <vt:lpstr>«КУРТИНСКАЯ ПАНИХИАДА»</vt:lpstr>
      <vt:lpstr>Слайд 21</vt:lpstr>
      <vt:lpstr>ЗАКЛЮЧЕНИЕ</vt:lpstr>
      <vt:lpstr>СПАСИБО ЗА ВНИМАНИЕ</vt:lpstr>
    </vt:vector>
  </TitlesOfParts>
  <Company>Macintosh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home</cp:lastModifiedBy>
  <cp:revision>137</cp:revision>
  <dcterms:created xsi:type="dcterms:W3CDTF">2010-01-26T19:02:46Z</dcterms:created>
  <dcterms:modified xsi:type="dcterms:W3CDTF">2011-10-30T13:39:26Z</dcterms:modified>
</cp:coreProperties>
</file>